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e8fdd4f7efa4ff8" /><Relationship Type="http://schemas.openxmlformats.org/officeDocument/2006/relationships/extended-properties" Target="/docProps/app.xml" Id="Reb484c90d4944167" /><Relationship Type="http://schemas.openxmlformats.org/officeDocument/2006/relationships/officeDocument" Target="/ppt/presentation.xml" Id="R4b4dbdc796604c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7d902d5642324840"/>
  </p:sldMasterIdLst>
  <p:notesMasterIdLst>
    <p:notesMasterId xmlns:r="http://schemas.openxmlformats.org/officeDocument/2006/relationships" r:id="R0ae57407fe144ff8"/>
  </p:notesMasterIdLst>
  <p:sldIdLst>
    <p:sldId xmlns:r="http://schemas.openxmlformats.org/officeDocument/2006/relationships" id="256" r:id="R67869027b2ff4e4c"/>
    <p:sldId xmlns:r="http://schemas.openxmlformats.org/officeDocument/2006/relationships" id="257" r:id="Rff68727601e243e7"/>
    <p:sldId xmlns:r="http://schemas.openxmlformats.org/officeDocument/2006/relationships" id="258" r:id="Rc8ba7594f222442a"/>
    <p:sldId xmlns:r="http://schemas.openxmlformats.org/officeDocument/2006/relationships" id="259" r:id="R3083ab7b3da94e58"/>
    <p:sldId xmlns:r="http://schemas.openxmlformats.org/officeDocument/2006/relationships" id="260" r:id="R53200ca70d4f48da"/>
    <p:sldId xmlns:r="http://schemas.openxmlformats.org/officeDocument/2006/relationships" id="261" r:id="Rca0c2f2a358b4e88"/>
    <p:sldId xmlns:r="http://schemas.openxmlformats.org/officeDocument/2006/relationships" id="262" r:id="R74239de2177f44de"/>
    <p:sldId xmlns:r="http://schemas.openxmlformats.org/officeDocument/2006/relationships" id="263" r:id="Ra152aacef1a44f97"/>
    <p:sldId xmlns:r="http://schemas.openxmlformats.org/officeDocument/2006/relationships" id="264" r:id="Rc39c63ff0e914acf"/>
    <p:sldId xmlns:r="http://schemas.openxmlformats.org/officeDocument/2006/relationships" id="265" r:id="R4fffc3b5bc034c20"/>
    <p:sldId xmlns:r="http://schemas.openxmlformats.org/officeDocument/2006/relationships" id="266" r:id="R9aad2d514ea64fe3"/>
    <p:sldId xmlns:r="http://schemas.openxmlformats.org/officeDocument/2006/relationships" id="267" r:id="Rf79c3be9c696491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131e78b71af4a69" /><Relationship Type="http://schemas.openxmlformats.org/officeDocument/2006/relationships/slideMaster" Target="/ppt/slideMasters/slideMaster1.xml" Id="R7d902d5642324840" /><Relationship Type="http://schemas.openxmlformats.org/officeDocument/2006/relationships/notesMaster" Target="/ppt/notesMasters/notesMaster1.xml" Id="R0ae57407fe144ff8" /><Relationship Type="http://schemas.openxmlformats.org/officeDocument/2006/relationships/presProps" Target="/ppt/presProps.xml" Id="R0490f846a050483a" /><Relationship Type="http://schemas.openxmlformats.org/officeDocument/2006/relationships/tableStyles" Target="/ppt/tableStyles.xml" Id="R4e904afa44a94a77" /><Relationship Type="http://schemas.openxmlformats.org/officeDocument/2006/relationships/slide" Target="/ppt/slides/slide1.xml" Id="R67869027b2ff4e4c" /><Relationship Type="http://schemas.openxmlformats.org/officeDocument/2006/relationships/slide" Target="/ppt/slides/slide2.xml" Id="Rff68727601e243e7" /><Relationship Type="http://schemas.openxmlformats.org/officeDocument/2006/relationships/slide" Target="/ppt/slides/slide3.xml" Id="Rc8ba7594f222442a" /><Relationship Type="http://schemas.openxmlformats.org/officeDocument/2006/relationships/slide" Target="/ppt/slides/slide4.xml" Id="R3083ab7b3da94e58" /><Relationship Type="http://schemas.openxmlformats.org/officeDocument/2006/relationships/slide" Target="/ppt/slides/slide5.xml" Id="R53200ca70d4f48da" /><Relationship Type="http://schemas.openxmlformats.org/officeDocument/2006/relationships/slide" Target="/ppt/slides/slide6.xml" Id="Rca0c2f2a358b4e88" /><Relationship Type="http://schemas.openxmlformats.org/officeDocument/2006/relationships/slide" Target="/ppt/slides/slide7.xml" Id="R74239de2177f44de" /><Relationship Type="http://schemas.openxmlformats.org/officeDocument/2006/relationships/slide" Target="/ppt/slides/slide8.xml" Id="Ra152aacef1a44f97" /><Relationship Type="http://schemas.openxmlformats.org/officeDocument/2006/relationships/slide" Target="/ppt/slides/slide9.xml" Id="Rc39c63ff0e914acf" /><Relationship Type="http://schemas.openxmlformats.org/officeDocument/2006/relationships/slide" Target="/ppt/slides/slide10.xml" Id="R4fffc3b5bc034c20" /><Relationship Type="http://schemas.openxmlformats.org/officeDocument/2006/relationships/slide" Target="/ppt/slides/slide11.xml" Id="R9aad2d514ea64fe3" /><Relationship Type="http://schemas.openxmlformats.org/officeDocument/2006/relationships/slide" Target="/ppt/slides/slide12.xml" Id="Rf79c3be9c696491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0089ea730d54c9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5279aaca1274ff3" /><Relationship Type="http://schemas.openxmlformats.org/officeDocument/2006/relationships/notesMaster" Target="/ppt/notesMasters/notesMaster1.xml" Id="R07f52583666547c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fcfa9e9f0d24a07" /><Relationship Type="http://schemas.openxmlformats.org/officeDocument/2006/relationships/notesMaster" Target="/ppt/notesMasters/notesMaster1.xml" Id="Rda03da3f7bf0468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200d412f824a75" /><Relationship Type="http://schemas.openxmlformats.org/officeDocument/2006/relationships/notesMaster" Target="/ppt/notesMasters/notesMaster1.xml" Id="Rb739dd8ca85b429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875a18fbefa451d" /><Relationship Type="http://schemas.openxmlformats.org/officeDocument/2006/relationships/notesMaster" Target="/ppt/notesMasters/notesMaster1.xml" Id="Rcc86536c699d49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cb314a69fd34dc7" /><Relationship Type="http://schemas.openxmlformats.org/officeDocument/2006/relationships/notesMaster" Target="/ppt/notesMasters/notesMaster1.xml" Id="R1b33143411b14df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f03614205074d55" /><Relationship Type="http://schemas.openxmlformats.org/officeDocument/2006/relationships/notesMaster" Target="/ppt/notesMasters/notesMaster1.xml" Id="R49b02794761e469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b0e63ae03f4477c" /><Relationship Type="http://schemas.openxmlformats.org/officeDocument/2006/relationships/notesMaster" Target="/ppt/notesMasters/notesMaster1.xml" Id="R42992dc093c14bb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7ccef704b89f4e23" /><Relationship Type="http://schemas.openxmlformats.org/officeDocument/2006/relationships/notesMaster" Target="/ppt/notesMasters/notesMaster1.xml" Id="Ra1586cf956af45b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7a5bc622aec49f9" /><Relationship Type="http://schemas.openxmlformats.org/officeDocument/2006/relationships/notesMaster" Target="/ppt/notesMasters/notesMaster1.xml" Id="R0de35a046bf1416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c9146638a4b4212" /><Relationship Type="http://schemas.openxmlformats.org/officeDocument/2006/relationships/notesMaster" Target="/ppt/notesMasters/notesMaster1.xml" Id="R62ea9934dff149d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38bcd4d5c2c44c2" /><Relationship Type="http://schemas.openxmlformats.org/officeDocument/2006/relationships/notesMaster" Target="/ppt/notesMasters/notesMaster1.xml" Id="R3071359b832246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8cb4364f25447d9" /><Relationship Type="http://schemas.openxmlformats.org/officeDocument/2006/relationships/notesMaster" Target="/ppt/notesMasters/notesMaster1.xml" Id="R29bf9e533572407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빌드웨이브 회사 소개서. 대표 프로젝트는 사용자가 선정한 YSCOMPANY, 장사메이트, 셀싱크, 링크마켓이다.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회사정보 출처: https://jangsamate.kr/company 및 https://jangsamate.kr/ (2026-10-08 확인). 이메일은 사용자가 제공한 연락처이며 원문 사이트에서 추출한 정보가 아니다.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각 사례의 기능과 단계는 프로젝트 README와 로컬 소스를 기준으로 정리했다. 셀싱크 화면은 데모 데이터, 링크마켓 화면은 실제 PG 연결 전 로컬 제작본이다. 현재 운영 서비스는 https://linkmarket.kr/에서 확인한다.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출처: YSCOMPANY / ys_site_v8 / index.html, company.html, business.html, portfolio.html, support.html</a:t>
            </a:r>
          </a:p>
          <a:p xmlns:a="http://schemas.openxmlformats.org/drawingml/2006/main">
            <a:r>
              <a:t>작업 범위: 정보 구조 · 화면 디자인 · 반응형 웹 구현</a:t>
            </a:r>
          </a:p>
          <a:p xmlns:a="http://schemas.openxmlformats.org/drawingml/2006/main">
            <a:r>
              <a:t>포트폴리오 화면은 로컬 제작본 기준입니다.</a:t>
            </a:r>
          </a:p>
          <a:p xmlns:a="http://schemas.openxmlformats.org/drawingml/2006/main">
            <a:r>
              <a:t>스크린샷은 사용자의 기존 프로젝트 화면이다.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출처: 장사메이트 / README.md, outputs/home-card-style-full.png</a:t>
            </a:r>
          </a:p>
          <a:p xmlns:a="http://schemas.openxmlformats.org/drawingml/2006/main">
            <a:r>
              <a:t>작업 범위: 서비스 화면 · 사용자 인증 · 데이터 연동 · 관리 기능</a:t>
            </a:r>
          </a:p>
          <a:p xmlns:a="http://schemas.openxmlformats.org/drawingml/2006/main">
            <a:r>
              <a:t>화면은 로컬 보관본입니다. 제공 기능은 서비스 업데이트에 따라 달라질 수 있습니다.</a:t>
            </a:r>
          </a:p>
          <a:p xmlns:a="http://schemas.openxmlformats.org/drawingml/2006/main">
            <a:r>
              <a:t>스크린샷은 사용자의 기존 프로젝트 화면이다.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출처: 셀싱크 / README.md, src/app/(console)/dashboard/page.tsx, src/lib/demo-data.ts</a:t>
            </a:r>
          </a:p>
          <a:p xmlns:a="http://schemas.openxmlformats.org/drawingml/2006/main">
            <a:r>
              <a:t>작업 범위: 업무 흐름 설계 · 대시보드 · 관리 화면 · 연동 구조</a:t>
            </a:r>
          </a:p>
          <a:p xmlns:a="http://schemas.openxmlformats.org/drawingml/2006/main">
            <a:r>
              <a:t>화면에 표시된 매출·주문·고객 정보는 데모 데이터입니다. 실제 운영 성과를 의미하지 않습니다.</a:t>
            </a:r>
          </a:p>
          <a:p xmlns:a="http://schemas.openxmlformats.org/drawingml/2006/main">
            <a:r>
              <a:t>스크린샷은 사용자의 기존 프로젝트 화면이다.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출처: 링크마켓 / LinkMarket00 / README.md, docs/2026-09-29-launch-handover.md</a:t>
            </a:r>
          </a:p>
          <a:p xmlns:a="http://schemas.openxmlformats.org/drawingml/2006/main">
            <a:r>
              <a:t>작업 범위: 커머스 화면 · 공동구매 로직 · 주문 관리 · 판매자센터</a:t>
            </a:r>
          </a:p>
          <a:p xmlns:a="http://schemas.openxmlformats.org/drawingml/2006/main">
            <a:r>
              <a:t>화면은 실제 PG 연결 전 로컬 제작본입니다. 현재 서비스는 공식 사이트에서 확인할 수 있습니다.</a:t>
            </a:r>
          </a:p>
          <a:p xmlns:a="http://schemas.openxmlformats.org/drawingml/2006/main">
            <a:r>
              <a:t>스크린샷은 사용자의 기존 프로젝트 화면이다.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구체적인 제공 범위와 외부 서비스 연결은 개별 프로젝트의 요구사항에 따라 협의한다. 회사의 인증, 경력, 고객 수 또는 운영 성과를 주장하지 않는다.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연락처는 이번 제작 요청에서 제공한 이메일을 기준으로 구성했다.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f45869b6504c2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aff7492300643f4" /><Relationship Type="http://schemas.openxmlformats.org/officeDocument/2006/relationships/slideLayout" Target="/ppt/slideLayouts/slideLayout1.xml" Id="R4a8a0731e02a4f9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a8a0731e02a4f9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975b66761764a9e" /><Relationship Type="http://schemas.openxmlformats.org/officeDocument/2006/relationships/notesSlide" Target="/ppt/notesSlides/notesSlide1.xml" Id="R7570bdc0691a4b4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168d7e4f9e4c6d" /><Relationship Type="http://schemas.openxmlformats.org/officeDocument/2006/relationships/notesSlide" Target="/ppt/notesSlides/notesSlide2.xml" Id="Re54e6f1a85c64da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03e0aa6f014e38" /><Relationship Type="http://schemas.openxmlformats.org/officeDocument/2006/relationships/notesSlide" Target="/ppt/notesSlides/notesSlide3.xml" Id="R6096e6daf7d040f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d27b7acdde46c6" /><Relationship Type="http://schemas.openxmlformats.org/officeDocument/2006/relationships/notesSlide" Target="/ppt/notesSlides/notesSlide4.xml" Id="Rf3919d8f00334d8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197b59655e49dd" /><Relationship Type="http://schemas.openxmlformats.org/officeDocument/2006/relationships/image" Target="/ppt/media/image.bin" Id="Rbe0cfb9aabf34dc3" /><Relationship Type="http://schemas.openxmlformats.org/officeDocument/2006/relationships/notesSlide" Target="/ppt/notesSlides/notesSlide5.xml" Id="R3aa520a99423433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c9fdc730ee44da" /><Relationship Type="http://schemas.openxmlformats.org/officeDocument/2006/relationships/image" Target="/ppt/media/image2.bin" Id="R33a38e4c2a2847e4" /><Relationship Type="http://schemas.openxmlformats.org/officeDocument/2006/relationships/notesSlide" Target="/ppt/notesSlides/notesSlide6.xml" Id="R0ea51bf7cfbd4b6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ecf856dc5d4b8c" /><Relationship Type="http://schemas.openxmlformats.org/officeDocument/2006/relationships/image" Target="/ppt/media/image3.bin" Id="R081320b795764e44" /><Relationship Type="http://schemas.openxmlformats.org/officeDocument/2006/relationships/notesSlide" Target="/ppt/notesSlides/notesSlide7.xml" Id="Ra746c95d023b44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44d46b7c544c49" /><Relationship Type="http://schemas.openxmlformats.org/officeDocument/2006/relationships/image" Target="/ppt/media/image4.bin" Id="R929c264d87814f9a" /><Relationship Type="http://schemas.openxmlformats.org/officeDocument/2006/relationships/notesSlide" Target="/ppt/notesSlides/notesSlide8.xml" Id="Rfb2e29efc4d1490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67dfb1db594a31" /><Relationship Type="http://schemas.openxmlformats.org/officeDocument/2006/relationships/notesSlide" Target="/ppt/notesSlides/notesSlide9.xml" Id="Rd1521087089a41f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2e1ebb7f3fb4790" /><Relationship Type="http://schemas.openxmlformats.org/officeDocument/2006/relationships/notesSlide" Target="/ppt/notesSlides/notesSlide10.xml" Id="R998063f678a44dc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bc96a3770ba4d11" /><Relationship Type="http://schemas.openxmlformats.org/officeDocument/2006/relationships/notesSlide" Target="/ppt/notesSlides/notesSlide11.xml" Id="Rdb4043b8f6d94fa3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f9ff84def141b5" /><Relationship Type="http://schemas.openxmlformats.org/officeDocument/2006/relationships/notesSlide" Target="/ppt/notesSlides/notesSlide12.xml" Id="Rd85075d6396d497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02B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uildwave.">
            <a:extLst xmlns:a="http://schemas.openxmlformats.org/drawingml/2006/main">
              <a:ext uri="{FF2B5EF4-FFF2-40B4-BE49-F238E27FC236}">
                <a16:creationId xmlns:a16="http://schemas.microsoft.com/office/drawing/2014/main" id="{961FCCBC-1A82-43FC-9720-1EB2CD00E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FD8D1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FD8D1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2" name="01">
            <a:extLst xmlns:a="http://schemas.openxmlformats.org/drawingml/2006/main">
              <a:ext uri="{FF2B5EF4-FFF2-40B4-BE49-F238E27FC236}">
                <a16:creationId xmlns:a16="http://schemas.microsoft.com/office/drawing/2014/main" id="{AB3E543C-D8DA-43F8-A0EB-F203E4E32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CFD8D1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CFD8D1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3" name="BUILDWAVE">
            <a:extLst xmlns:a="http://schemas.openxmlformats.org/drawingml/2006/main">
              <a:ext uri="{FF2B5EF4-FFF2-40B4-BE49-F238E27FC236}">
                <a16:creationId xmlns:a16="http://schemas.microsoft.com/office/drawing/2014/main" id="{0E5B7369-60DC-462B-B683-264C0017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9600"/>
            <a:ext cx="76200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D2EF85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D2EF85"/>
                </a:solidFill>
                <a:latin typeface="Malgun Gothic"/>
                <a:ea typeface="Malgun Gothic"/>
                <a:cs typeface="Malgun Gothic"/>
              </a:rPr>
              <a:t>BUILDWAVE</a:t>
            </a:r>
          </a:p>
        </p:txBody>
      </p:sp>
      <p:sp>
        <p:nvSpPr>
          <p:cNvPr id="4" name="비즈니스에&#10;필요한 웹을 만듭니다">
            <a:extLst xmlns:a="http://schemas.openxmlformats.org/drawingml/2006/main">
              <a:ext uri="{FF2B5EF4-FFF2-40B4-BE49-F238E27FC236}">
                <a16:creationId xmlns:a16="http://schemas.microsoft.com/office/drawing/2014/main" id="{47D533CB-A377-42C6-A51F-B611D83B3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95500"/>
            <a:ext cx="107632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5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비즈니스에</a:t>
            </a:r>
          </a:p>
          <a:p xmlns:a="http://schemas.openxmlformats.org/drawingml/2006/main">
            <a:pPr>
              <a:defRPr sz="5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52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필요한 웹을 만듭니다</a:t>
            </a:r>
          </a:p>
        </p:txBody>
      </p:sp>
      <p:sp>
        <p:nvSpPr>
          <p:cNvPr id="5" name="기업 홈페이지부터 분석 서비스, 커머스와 업무 시스템까지">
            <a:extLst xmlns:a="http://schemas.openxmlformats.org/drawingml/2006/main">
              <a:ext uri="{FF2B5EF4-FFF2-40B4-BE49-F238E27FC236}">
                <a16:creationId xmlns:a16="http://schemas.microsoft.com/office/drawing/2014/main" id="{C268E284-85BB-4622-B311-FC0C4D5C2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1960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5D3C9"/>
                </a:solidFill>
                <a:latin typeface="Malgun Gothic"/>
                <a:ea typeface="Malgun Gothic"/>
                <a:cs typeface="Malgun Gothic"/>
              </a:defRPr>
            </a:pPr>
            <a:r>
              <a:rPr sz="2025" b="0">
                <a:solidFill>
                  <a:srgbClr val="C5D3C9"/>
                </a:solidFill>
                <a:latin typeface="Malgun Gothic"/>
                <a:ea typeface="Malgun Gothic"/>
                <a:cs typeface="Malgun Gothic"/>
              </a:rPr>
              <a:t>기업 홈페이지부터 분석 서비스, 커머스와 업무 시스템까지</a:t>
            </a:r>
          </a:p>
        </p:txBody>
      </p:sp>
      <p:sp>
        <p:nvSpPr>
          <p:cNvPr id="6" name="회사 소개서  /  2026.10">
            <a:extLst xmlns:a="http://schemas.openxmlformats.org/drawingml/2006/main">
              <a:ext uri="{FF2B5EF4-FFF2-40B4-BE49-F238E27FC236}">
                <a16:creationId xmlns:a16="http://schemas.microsoft.com/office/drawing/2014/main" id="{BD88E8CB-9970-4B6F-92CD-B74DF9874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505450"/>
            <a:ext cx="857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C5D3C9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0">
                <a:solidFill>
                  <a:srgbClr val="C5D3C9"/>
                </a:solidFill>
                <a:latin typeface="Malgun Gothic"/>
                <a:ea typeface="Malgun Gothic"/>
                <a:cs typeface="Malgun Gothic"/>
              </a:rPr>
              <a:t>회사 소개서  /  2026.10</a:t>
            </a:r>
          </a:p>
        </p:txBody>
      </p:sp>
    </p:spTree>
    <p:extLst>
      <p:ext uri="{BB962C8B-B14F-4D97-AF65-F5344CB8AC3E}">
        <p14:creationId xmlns:p14="http://schemas.microsoft.com/office/powerpoint/2010/main" val="144771680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ABOUT BUILDWAVE">
            <a:extLst xmlns:a="http://schemas.openxmlformats.org/drawingml/2006/main">
              <a:ext uri="{FF2B5EF4-FFF2-40B4-BE49-F238E27FC236}">
                <a16:creationId xmlns:a16="http://schemas.microsoft.com/office/drawing/2014/main" id="{DB094F6A-907A-4D80-97E3-9C144F913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ABOUT BUILDWAVE</a:t>
            </a:r>
          </a:p>
        </p:txBody>
      </p:sp>
      <p:sp>
        <p:nvSpPr>
          <p:cNvPr id="2" name="빌드웨이브 회사 정보">
            <a:extLst xmlns:a="http://schemas.openxmlformats.org/drawingml/2006/main">
              <a:ext uri="{FF2B5EF4-FFF2-40B4-BE49-F238E27FC236}">
                <a16:creationId xmlns:a16="http://schemas.microsoft.com/office/drawing/2014/main" id="{6027DF94-1530-49ED-BE85-6150155C1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빌드웨이브 회사 정보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042A7E57-512F-4959-A2D7-9B47A89F5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2">
            <a:extLst xmlns:a="http://schemas.openxmlformats.org/drawingml/2006/main">
              <a:ext uri="{FF2B5EF4-FFF2-40B4-BE49-F238E27FC236}">
                <a16:creationId xmlns:a16="http://schemas.microsoft.com/office/drawing/2014/main" id="{33FF5813-EF34-4EB6-826F-5C3808370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5" name="브랜드와 업무를 웹으로 연결합니다">
            <a:extLst xmlns:a="http://schemas.openxmlformats.org/drawingml/2006/main">
              <a:ext uri="{FF2B5EF4-FFF2-40B4-BE49-F238E27FC236}">
                <a16:creationId xmlns:a16="http://schemas.microsoft.com/office/drawing/2014/main" id="{34CA645E-D22C-4A11-AE1B-E4DF9CFD1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21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77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브랜드와 업무를 웹으로 연결합니다</a:t>
            </a:r>
          </a:p>
        </p:txBody>
      </p:sp>
      <p:sp>
        <p:nvSpPr>
          <p:cNvPr id="6" name="상호">
            <a:extLst xmlns:a="http://schemas.openxmlformats.org/drawingml/2006/main">
              <a:ext uri="{FF2B5EF4-FFF2-40B4-BE49-F238E27FC236}">
                <a16:creationId xmlns:a16="http://schemas.microsoft.com/office/drawing/2014/main" id="{D5DF0F1B-AD10-4FE4-A801-92330F695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상호</a:t>
            </a:r>
          </a:p>
        </p:txBody>
      </p:sp>
      <p:sp>
        <p:nvSpPr>
          <p:cNvPr id="7" name="빌드웨이브">
            <a:extLst xmlns:a="http://schemas.openxmlformats.org/drawingml/2006/main">
              <a:ext uri="{FF2B5EF4-FFF2-40B4-BE49-F238E27FC236}">
                <a16:creationId xmlns:a16="http://schemas.microsoft.com/office/drawing/2014/main" id="{60DD83FA-1CF5-41C3-82F3-CE481E655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099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빌드웨이브</a:t>
            </a:r>
          </a:p>
        </p:txBody>
      </p:sp>
      <p:sp>
        <p:nvSpPr>
          <p:cNvPr id="8" name="대표자">
            <a:extLst xmlns:a="http://schemas.openxmlformats.org/drawingml/2006/main">
              <a:ext uri="{FF2B5EF4-FFF2-40B4-BE49-F238E27FC236}">
                <a16:creationId xmlns:a16="http://schemas.microsoft.com/office/drawing/2014/main" id="{704DEE49-9F73-4B0A-AAEF-A8BFEE430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0990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대표자</a:t>
            </a:r>
          </a:p>
        </p:txBody>
      </p:sp>
      <p:sp>
        <p:nvSpPr>
          <p:cNvPr id="9" name="김용휘">
            <a:extLst xmlns:a="http://schemas.openxmlformats.org/drawingml/2006/main">
              <a:ext uri="{FF2B5EF4-FFF2-40B4-BE49-F238E27FC236}">
                <a16:creationId xmlns:a16="http://schemas.microsoft.com/office/drawing/2014/main" id="{213C6682-9E97-4672-9598-9049574C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09950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김용휘</a:t>
            </a:r>
          </a:p>
        </p:txBody>
      </p:sp>
      <p:sp>
        <p:nvSpPr>
          <p:cNvPr id="10" name="사업자등록번호">
            <a:extLst xmlns:a="http://schemas.openxmlformats.org/drawingml/2006/main">
              <a:ext uri="{FF2B5EF4-FFF2-40B4-BE49-F238E27FC236}">
                <a16:creationId xmlns:a16="http://schemas.microsoft.com/office/drawing/2014/main" id="{21C3B67A-3BB3-4455-86C6-56BA5C6B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43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사업자등록번호</a:t>
            </a:r>
          </a:p>
        </p:txBody>
      </p:sp>
      <p:sp>
        <p:nvSpPr>
          <p:cNvPr id="11" name="583-32-01859">
            <a:extLst xmlns:a="http://schemas.openxmlformats.org/drawingml/2006/main">
              <a:ext uri="{FF2B5EF4-FFF2-40B4-BE49-F238E27FC236}">
                <a16:creationId xmlns:a16="http://schemas.microsoft.com/office/drawing/2014/main" id="{08DE484F-A91A-43E7-9187-656B51CB6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3425"/>
            <a:ext cx="447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583-32-01859</a:t>
            </a:r>
          </a:p>
        </p:txBody>
      </p:sp>
      <p:sp>
        <p:nvSpPr>
          <p:cNvPr id="12" name="사업장 주소">
            <a:extLst xmlns:a="http://schemas.openxmlformats.org/drawingml/2006/main">
              <a:ext uri="{FF2B5EF4-FFF2-40B4-BE49-F238E27FC236}">
                <a16:creationId xmlns:a16="http://schemas.microsoft.com/office/drawing/2014/main" id="{D3A1B41F-F522-4684-ABBA-53F6EA4F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43375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5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사업장 주소</a:t>
            </a:r>
          </a:p>
        </p:txBody>
      </p:sp>
      <p:sp>
        <p:nvSpPr>
          <p:cNvPr id="13" name="경기도 남양주시 별내3로 322, 402호 R89호 (별내동, ">
            <a:extLst xmlns:a="http://schemas.openxmlformats.org/drawingml/2006/main">
              <a:ext uri="{FF2B5EF4-FFF2-40B4-BE49-F238E27FC236}">
                <a16:creationId xmlns:a16="http://schemas.microsoft.com/office/drawing/2014/main" id="{9F3BB19D-5130-4AD4-A274-858F44031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43425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경기도 남양주시 별내3로 322, 402호 R89호 (별내동, 스카이프라자)</a:t>
            </a:r>
          </a:p>
        </p:txBody>
      </p:sp>
      <p:sp>
        <p:nvSpPr>
          <p:cNvPr id="14" name="장사메이트  https://jangsamate.kr/     링">
            <a:extLst xmlns:a="http://schemas.openxmlformats.org/drawingml/2006/main">
              <a:ext uri="{FF2B5EF4-FFF2-40B4-BE49-F238E27FC236}">
                <a16:creationId xmlns:a16="http://schemas.microsoft.com/office/drawing/2014/main" id="{1BECC5A7-A490-490E-AD28-6787687C1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00725"/>
            <a:ext cx="10858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장사메이트  https://jangsamate.kr/     링크마켓  https://linkmarket.kr/</a:t>
            </a:r>
          </a:p>
        </p:txBody>
      </p:sp>
    </p:spTree>
    <p:extLst>
      <p:ext uri="{BB962C8B-B14F-4D97-AF65-F5344CB8AC3E}">
        <p14:creationId xmlns:p14="http://schemas.microsoft.com/office/powerpoint/2010/main" val="107995653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ERVICES">
            <a:extLst xmlns:a="http://schemas.openxmlformats.org/drawingml/2006/main">
              <a:ext uri="{FF2B5EF4-FFF2-40B4-BE49-F238E27FC236}">
                <a16:creationId xmlns:a16="http://schemas.microsoft.com/office/drawing/2014/main" id="{8D15BC29-2EA9-41E9-9169-4AE7AC879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SERVICES</a:t>
            </a:r>
          </a:p>
        </p:txBody>
      </p:sp>
      <p:sp>
        <p:nvSpPr>
          <p:cNvPr id="2" name="빌드웨이브의 제작 분야">
            <a:extLst xmlns:a="http://schemas.openxmlformats.org/drawingml/2006/main">
              <a:ext uri="{FF2B5EF4-FFF2-40B4-BE49-F238E27FC236}">
                <a16:creationId xmlns:a16="http://schemas.microsoft.com/office/drawing/2014/main" id="{E59E2C1B-6F05-459D-BF4C-8AD6D011E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빌드웨이브의 제작 분야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AFC478DA-845E-4928-BFAA-4B5565E42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3">
            <a:extLst xmlns:a="http://schemas.openxmlformats.org/drawingml/2006/main">
              <a:ext uri="{FF2B5EF4-FFF2-40B4-BE49-F238E27FC236}">
                <a16:creationId xmlns:a16="http://schemas.microsoft.com/office/drawing/2014/main" id="{0667AAA5-0EC1-4699-9DE0-80305A670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49541DCE-D754-410C-94DE-6BFC16C39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002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6" name="기업·브랜드 홈페이지">
            <a:extLst xmlns:a="http://schemas.openxmlformats.org/drawingml/2006/main">
              <a:ext uri="{FF2B5EF4-FFF2-40B4-BE49-F238E27FC236}">
                <a16:creationId xmlns:a16="http://schemas.microsoft.com/office/drawing/2014/main" id="{6A268A97-DAB4-4731-A947-6571C620B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000250"/>
            <a:ext cx="428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기업·브랜드 홈페이지</a:t>
            </a:r>
          </a:p>
        </p:txBody>
      </p:sp>
      <p:sp>
        <p:nvSpPr>
          <p:cNvPr id="7" name="사업의 강점과 정보를 정리하고, 방문자의 관심이 문의로 이어지는">
            <a:extLst xmlns:a="http://schemas.openxmlformats.org/drawingml/2006/main">
              <a:ext uri="{FF2B5EF4-FFF2-40B4-BE49-F238E27FC236}">
                <a16:creationId xmlns:a16="http://schemas.microsoft.com/office/drawing/2014/main" id="{A8B55C04-877B-484B-8570-5B6CC1AEF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000250"/>
            <a:ext cx="5191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사업의 강점과 정보를 정리하고, 방문자의 관심이 문의로 이어지는 웹사이트를 만듭니다.</a:t>
            </a:r>
          </a:p>
        </p:txBody>
      </p:sp>
      <p:sp>
        <p:nvSpPr>
          <p:cNvPr id="8" name="기업 소개 / 브랜드 사이트 / 랜딩페이지">
            <a:extLst xmlns:a="http://schemas.openxmlformats.org/drawingml/2006/main">
              <a:ext uri="{FF2B5EF4-FFF2-40B4-BE49-F238E27FC236}">
                <a16:creationId xmlns:a16="http://schemas.microsoft.com/office/drawing/2014/main" id="{37A36CD9-C658-4012-B81B-F5718AA74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25622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기업 소개 / 브랜드 사이트 / 랜딩페이지</a:t>
            </a:r>
          </a:p>
        </p:txBody>
      </p:sp>
      <p:sp>
        <p:nvSpPr>
          <p:cNvPr id="9" name="02">
            <a:extLst xmlns:a="http://schemas.openxmlformats.org/drawingml/2006/main">
              <a:ext uri="{FF2B5EF4-FFF2-40B4-BE49-F238E27FC236}">
                <a16:creationId xmlns:a16="http://schemas.microsoft.com/office/drawing/2014/main" id="{4FE8E83F-CE63-43B5-AB38-03BC1DB2C2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10" name="웹서비스·커머스">
            <a:extLst xmlns:a="http://schemas.openxmlformats.org/drawingml/2006/main">
              <a:ext uri="{FF2B5EF4-FFF2-40B4-BE49-F238E27FC236}">
                <a16:creationId xmlns:a16="http://schemas.microsoft.com/office/drawing/2014/main" id="{BDFD37F4-0A1B-4D72-A9A4-680834A52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371850"/>
            <a:ext cx="428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웹서비스·커머스</a:t>
            </a:r>
          </a:p>
        </p:txBody>
      </p:sp>
      <p:sp>
        <p:nvSpPr>
          <p:cNvPr id="11" name="사용자의 목적에 맞는 화면과 기능을 설계하고, 회원·데이터·구매">
            <a:extLst xmlns:a="http://schemas.openxmlformats.org/drawingml/2006/main">
              <a:ext uri="{FF2B5EF4-FFF2-40B4-BE49-F238E27FC236}">
                <a16:creationId xmlns:a16="http://schemas.microsoft.com/office/drawing/2014/main" id="{124E15A7-5DA1-434E-BDE3-F0EFFE54D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3371850"/>
            <a:ext cx="5191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사용자의 목적에 맞는 화면과 기능을 설계하고, 회원·데이터·구매 흐름을 연결합니다.</a:t>
            </a:r>
          </a:p>
        </p:txBody>
      </p:sp>
      <p:sp>
        <p:nvSpPr>
          <p:cNvPr id="12" name="분석 서비스 / 커머스 / 사용자 서비스">
            <a:extLst xmlns:a="http://schemas.openxmlformats.org/drawingml/2006/main">
              <a:ext uri="{FF2B5EF4-FFF2-40B4-BE49-F238E27FC236}">
                <a16:creationId xmlns:a16="http://schemas.microsoft.com/office/drawing/2014/main" id="{E288A00C-0309-4ED5-B69B-13EF3F24B2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39338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분석 서비스 / 커머스 / 사용자 서비스</a:t>
            </a:r>
          </a:p>
        </p:txBody>
      </p:sp>
      <p:sp>
        <p:nvSpPr>
          <p:cNvPr id="13" name="03">
            <a:extLst xmlns:a="http://schemas.openxmlformats.org/drawingml/2006/main">
              <a:ext uri="{FF2B5EF4-FFF2-40B4-BE49-F238E27FC236}">
                <a16:creationId xmlns:a16="http://schemas.microsoft.com/office/drawing/2014/main" id="{A57E9CA1-2626-4AC0-9C30-6F67C9CD9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43450"/>
            <a:ext cx="6667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4" name="업무·운영 시스템">
            <a:extLst xmlns:a="http://schemas.openxmlformats.org/drawingml/2006/main">
              <a:ext uri="{FF2B5EF4-FFF2-40B4-BE49-F238E27FC236}">
                <a16:creationId xmlns:a16="http://schemas.microsoft.com/office/drawing/2014/main" id="{E9C1B786-CB36-4A56-A1D1-8FE7BF3F0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4743450"/>
            <a:ext cx="4286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2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업무·운영 시스템</a:t>
            </a:r>
          </a:p>
        </p:txBody>
      </p:sp>
      <p:sp>
        <p:nvSpPr>
          <p:cNvPr id="15" name="현장의 업무 흐름을 살펴보고, 반복되는 관리 업무를 웹에서 처리">
            <a:extLst xmlns:a="http://schemas.openxmlformats.org/drawingml/2006/main">
              <a:ext uri="{FF2B5EF4-FFF2-40B4-BE49-F238E27FC236}">
                <a16:creationId xmlns:a16="http://schemas.microsoft.com/office/drawing/2014/main" id="{D7594207-540A-4344-B9CB-967E9DEFA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4743450"/>
            <a:ext cx="519112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현장의 업무 흐름을 살펴보고, 반복되는 관리 업무를 웹에서 처리하도록 구현합니다.</a:t>
            </a:r>
          </a:p>
        </p:txBody>
      </p:sp>
      <p:sp>
        <p:nvSpPr>
          <p:cNvPr id="16" name="관리자 페이지 / 주문·재고 / 대시보드">
            <a:extLst xmlns:a="http://schemas.openxmlformats.org/drawingml/2006/main">
              <a:ext uri="{FF2B5EF4-FFF2-40B4-BE49-F238E27FC236}">
                <a16:creationId xmlns:a16="http://schemas.microsoft.com/office/drawing/2014/main" id="{7BBC445E-5320-4B1B-906F-BE5DED4F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24000" y="5305425"/>
            <a:ext cx="4476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관리자 페이지 / 주문·재고 / 대시보드</a:t>
            </a:r>
          </a:p>
        </p:txBody>
      </p:sp>
    </p:spTree>
    <p:extLst>
      <p:ext uri="{BB962C8B-B14F-4D97-AF65-F5344CB8AC3E}">
        <p14:creationId xmlns:p14="http://schemas.microsoft.com/office/powerpoint/2010/main" val="114611344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SELECTED PROJECTS">
            <a:extLst xmlns:a="http://schemas.openxmlformats.org/drawingml/2006/main">
              <a:ext uri="{FF2B5EF4-FFF2-40B4-BE49-F238E27FC236}">
                <a16:creationId xmlns:a16="http://schemas.microsoft.com/office/drawing/2014/main" id="{60CD0BD7-2FCE-4572-B603-733EA1097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SELECTED PROJECTS</a:t>
            </a:r>
          </a:p>
        </p:txBody>
      </p:sp>
      <p:sp>
        <p:nvSpPr>
          <p:cNvPr id="2" name="네 가지 프로젝트, 서로 다른 사용 경험">
            <a:extLst xmlns:a="http://schemas.openxmlformats.org/drawingml/2006/main">
              <a:ext uri="{FF2B5EF4-FFF2-40B4-BE49-F238E27FC236}">
                <a16:creationId xmlns:a16="http://schemas.microsoft.com/office/drawing/2014/main" id="{67CB5BE2-5910-4485-A703-BCF939B87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네 가지 프로젝트, 서로 다른 사용 경험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FF8B0070-0980-40BE-831D-6835CD702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4">
            <a:extLst xmlns:a="http://schemas.openxmlformats.org/drawingml/2006/main">
              <a:ext uri="{FF2B5EF4-FFF2-40B4-BE49-F238E27FC236}">
                <a16:creationId xmlns:a16="http://schemas.microsoft.com/office/drawing/2014/main" id="{3D62554A-B303-4F8C-AAB1-43C5C50203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5" name="YSCOMPANY">
            <a:extLst xmlns:a="http://schemas.openxmlformats.org/drawingml/2006/main">
              <a:ext uri="{FF2B5EF4-FFF2-40B4-BE49-F238E27FC236}">
                <a16:creationId xmlns:a16="http://schemas.microsoft.com/office/drawing/2014/main" id="{6BCF755C-9201-4A67-8F06-863681565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05025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YSCOMPANY</a:t>
            </a:r>
          </a:p>
        </p:txBody>
      </p:sp>
      <p:sp>
        <p:nvSpPr>
          <p:cNvPr id="6" name="기업 홈페이지">
            <a:extLst xmlns:a="http://schemas.openxmlformats.org/drawingml/2006/main">
              <a:ext uri="{FF2B5EF4-FFF2-40B4-BE49-F238E27FC236}">
                <a16:creationId xmlns:a16="http://schemas.microsoft.com/office/drawing/2014/main" id="{E7F5E2E7-966E-499B-A987-CF4E1D206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기업 홈페이지</a:t>
            </a:r>
          </a:p>
        </p:txBody>
      </p:sp>
      <p:sp>
        <p:nvSpPr>
          <p:cNvPr id="7" name="설치·시공 기업의 사업영역과 현장 경험을 고객이 이해하기 쉬운 ">
            <a:extLst xmlns:a="http://schemas.openxmlformats.org/drawingml/2006/main">
              <a:ext uri="{FF2B5EF4-FFF2-40B4-BE49-F238E27FC236}">
                <a16:creationId xmlns:a16="http://schemas.microsoft.com/office/drawing/2014/main" id="{24E5EFB6-F8E7-42F2-95EA-8D5396EEC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3725"/>
            <a:ext cx="48101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설치·시공 기업의 사업영역과 현장 경험을 고객이 이해하기 쉬운 웹사이트로 정리했습니다.</a:t>
            </a:r>
          </a:p>
        </p:txBody>
      </p:sp>
      <p:sp>
        <p:nvSpPr>
          <p:cNvPr id="8" name="장사메이트">
            <a:extLst xmlns:a="http://schemas.openxmlformats.org/drawingml/2006/main">
              <a:ext uri="{FF2B5EF4-FFF2-40B4-BE49-F238E27FC236}">
                <a16:creationId xmlns:a16="http://schemas.microsoft.com/office/drawing/2014/main" id="{41B2F95F-F50A-45B3-8B1D-3BDF6145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05025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장사메이트</a:t>
            </a:r>
          </a:p>
        </p:txBody>
      </p:sp>
      <p:sp>
        <p:nvSpPr>
          <p:cNvPr id="9" name="데이터 분석 서비스">
            <a:extLst xmlns:a="http://schemas.openxmlformats.org/drawingml/2006/main">
              <a:ext uri="{FF2B5EF4-FFF2-40B4-BE49-F238E27FC236}">
                <a16:creationId xmlns:a16="http://schemas.microsoft.com/office/drawing/2014/main" id="{25BA7EDC-02DD-4C9B-B6FA-1CC2AA08D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24150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데이터 분석 서비스</a:t>
            </a:r>
          </a:p>
        </p:txBody>
      </p:sp>
      <p:sp>
        <p:nvSpPr>
          <p:cNvPr id="10" name="키워드·상품 분석과 쇼핑 순위 추적을 연결한 소상공인 대상 데이">
            <a:extLst xmlns:a="http://schemas.openxmlformats.org/drawingml/2006/main">
              <a:ext uri="{FF2B5EF4-FFF2-40B4-BE49-F238E27FC236}">
                <a16:creationId xmlns:a16="http://schemas.microsoft.com/office/drawing/2014/main" id="{993868EE-D46C-4B3D-AB5B-E825359C2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33725"/>
            <a:ext cx="48101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키워드·상품 분석과 쇼핑 순위 추적을 연결한 소상공인 대상 데이터 서비스입니다.</a:t>
            </a:r>
          </a:p>
        </p:txBody>
      </p:sp>
      <p:sp>
        <p:nvSpPr>
          <p:cNvPr id="11" name="셀싱크">
            <a:extLst xmlns:a="http://schemas.openxmlformats.org/drawingml/2006/main">
              <a:ext uri="{FF2B5EF4-FFF2-40B4-BE49-F238E27FC236}">
                <a16:creationId xmlns:a16="http://schemas.microsoft.com/office/drawing/2014/main" id="{A9CB4413-D20B-44AC-8001-3BC987B56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338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셀싱크</a:t>
            </a:r>
          </a:p>
        </p:txBody>
      </p:sp>
      <p:sp>
        <p:nvSpPr>
          <p:cNvPr id="12" name="커머스 운영 시스템">
            <a:extLst xmlns:a="http://schemas.openxmlformats.org/drawingml/2006/main">
              <a:ext uri="{FF2B5EF4-FFF2-40B4-BE49-F238E27FC236}">
                <a16:creationId xmlns:a16="http://schemas.microsoft.com/office/drawing/2014/main" id="{4D44CAA5-4236-48AA-8E99-58206A99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529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커머스 운영 시스템</a:t>
            </a:r>
          </a:p>
        </p:txBody>
      </p:sp>
      <p:sp>
        <p:nvSpPr>
          <p:cNvPr id="13" name="스마트스토어·쿠팡의 상품, 주문과 재고 관리를 위한 통합 운영 ">
            <a:extLst xmlns:a="http://schemas.openxmlformats.org/drawingml/2006/main">
              <a:ext uri="{FF2B5EF4-FFF2-40B4-BE49-F238E27FC236}">
                <a16:creationId xmlns:a16="http://schemas.microsoft.com/office/drawing/2014/main" id="{A45041DC-1562-452F-BEF5-A69F32184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2550"/>
            <a:ext cx="48101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스마트스토어·쿠팡의 상품, 주문과 재고 관리를 위한 통합 운영 서비스입니다.</a:t>
            </a:r>
          </a:p>
        </p:txBody>
      </p:sp>
      <p:sp>
        <p:nvSpPr>
          <p:cNvPr id="14" name="링크마켓">
            <a:extLst xmlns:a="http://schemas.openxmlformats.org/drawingml/2006/main">
              <a:ext uri="{FF2B5EF4-FFF2-40B4-BE49-F238E27FC236}">
                <a16:creationId xmlns:a16="http://schemas.microsoft.com/office/drawing/2014/main" id="{F15EE2D8-6169-4268-A731-27E4E003A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133850"/>
            <a:ext cx="476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9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링크마켓</a:t>
            </a:r>
          </a:p>
        </p:txBody>
      </p:sp>
      <p:sp>
        <p:nvSpPr>
          <p:cNvPr id="15" name="공동구매 커머스">
            <a:extLst xmlns:a="http://schemas.openxmlformats.org/drawingml/2006/main">
              <a:ext uri="{FF2B5EF4-FFF2-40B4-BE49-F238E27FC236}">
                <a16:creationId xmlns:a16="http://schemas.microsoft.com/office/drawing/2014/main" id="{A98F5428-1D14-4B2B-BF81-B2F757426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52975"/>
            <a:ext cx="47625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공동구매 커머스</a:t>
            </a:r>
          </a:p>
        </p:txBody>
      </p:sp>
      <p:sp>
        <p:nvSpPr>
          <p:cNvPr id="16" name="브랜드 가전의 2인 공동구매와 상품·주문·정산을 관리하는 판매자">
            <a:extLst xmlns:a="http://schemas.openxmlformats.org/drawingml/2006/main">
              <a:ext uri="{FF2B5EF4-FFF2-40B4-BE49-F238E27FC236}">
                <a16:creationId xmlns:a16="http://schemas.microsoft.com/office/drawing/2014/main" id="{F828E488-157D-4F0B-B499-99159D51A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5162550"/>
            <a:ext cx="481012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6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브랜드 가전의 2인 공동구매와 상품·주문·정산을 관리하는 판매자센터를 구축했습니다.</a:t>
            </a:r>
          </a:p>
        </p:txBody>
      </p:sp>
    </p:spTree>
    <p:extLst>
      <p:ext uri="{BB962C8B-B14F-4D97-AF65-F5344CB8AC3E}">
        <p14:creationId xmlns:p14="http://schemas.microsoft.com/office/powerpoint/2010/main" val="24117096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RPORATE WEBSITE">
            <a:extLst xmlns:a="http://schemas.openxmlformats.org/drawingml/2006/main">
              <a:ext uri="{FF2B5EF4-FFF2-40B4-BE49-F238E27FC236}">
                <a16:creationId xmlns:a16="http://schemas.microsoft.com/office/drawing/2014/main" id="{F265700E-5E44-4948-8AD0-B5DFC8EDE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CORPORATE WEBSITE</a:t>
            </a:r>
          </a:p>
        </p:txBody>
      </p:sp>
      <p:sp>
        <p:nvSpPr>
          <p:cNvPr id="2" name="YSCOMPANY">
            <a:extLst xmlns:a="http://schemas.openxmlformats.org/drawingml/2006/main">
              <a:ext uri="{FF2B5EF4-FFF2-40B4-BE49-F238E27FC236}">
                <a16:creationId xmlns:a16="http://schemas.microsoft.com/office/drawing/2014/main" id="{08032B4C-4DEA-474A-B701-4E662C337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YSCOMPANY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00AB5C7C-AD65-40C4-85C4-DEA37FF81D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5">
            <a:extLst xmlns:a="http://schemas.openxmlformats.org/drawingml/2006/main">
              <a:ext uri="{FF2B5EF4-FFF2-40B4-BE49-F238E27FC236}">
                <a16:creationId xmlns:a16="http://schemas.microsoft.com/office/drawing/2014/main" id="{39D1A3B5-F22A-4614-988B-FE2BCA9A2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  <p:sp>
        <p:nvSpPr>
          <p:cNvPr id="5" name="현장의 전문성을&#10;브랜드의 신뢰로.">
            <a:extLst xmlns:a="http://schemas.openxmlformats.org/drawingml/2006/main">
              <a:ext uri="{FF2B5EF4-FFF2-40B4-BE49-F238E27FC236}">
                <a16:creationId xmlns:a16="http://schemas.microsoft.com/office/drawing/2014/main" id="{00B1C991-11D3-4CFA-B925-86C6ED4C5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238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현장의 전문성을</a:t>
            </a:r>
          </a:p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브랜드의 신뢰로.</a:t>
            </a:r>
          </a:p>
        </p:txBody>
      </p:sp>
      <p:sp>
        <p:nvSpPr>
          <p:cNvPr id="6" name="여러 사업영역과 시공 경험을 한눈에 전달하고, 방문자가 필요한 ">
            <a:extLst xmlns:a="http://schemas.openxmlformats.org/drawingml/2006/main">
              <a:ext uri="{FF2B5EF4-FFF2-40B4-BE49-F238E27FC236}">
                <a16:creationId xmlns:a16="http://schemas.microsoft.com/office/drawing/2014/main" id="{4D63ABA2-6A99-4D04-B162-62C1015E5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4143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여러 사업영역과 시공 경험을 한눈에 전달하고, 방문자가 필요한 서비스와 문의 경로를 찾도록 구성했습니다.</a:t>
            </a:r>
          </a:p>
        </p:txBody>
      </p:sp>
      <p:sp>
        <p:nvSpPr>
          <p:cNvPr id="7" name="주요 구성">
            <a:extLst xmlns:a="http://schemas.openxmlformats.org/drawingml/2006/main">
              <a:ext uri="{FF2B5EF4-FFF2-40B4-BE49-F238E27FC236}">
                <a16:creationId xmlns:a16="http://schemas.microsoft.com/office/drawing/2014/main" id="{DA249148-B766-43E1-9688-81359CC8F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주요 구성</a:t>
            </a:r>
          </a:p>
        </p:txBody>
      </p:sp>
      <p:sp>
        <p:nvSpPr>
          <p:cNvPr id="8" name="사업영역 안내&#10;시공 사례 탐색&#10;고객지원 동선">
            <a:extLst xmlns:a="http://schemas.openxmlformats.org/drawingml/2006/main">
              <a:ext uri="{FF2B5EF4-FFF2-40B4-BE49-F238E27FC236}">
                <a16:creationId xmlns:a16="http://schemas.microsoft.com/office/drawing/2014/main" id="{64170B8F-7737-4629-B796-F82A67085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2386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사업영역 안내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시공 사례 탐색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고객지원 동선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0cfb9aabf34dc3"/>
          <a:stretch xmlns:a="http://schemas.openxmlformats.org/drawingml/2006/main"/>
        </p:blipFill>
        <p:spPr>
          <a:xfrm xmlns:a="http://schemas.openxmlformats.org/drawingml/2006/main">
            <a:off x="5584031" y="1809750"/>
            <a:ext cx="5786438" cy="3857625"/>
          </a:xfrm>
          <a:prstGeom xmlns:a="http://schemas.openxmlformats.org/drawingml/2006/main" prst="rect">
            <a:avLst/>
          </a:prstGeom>
        </p:spPr>
      </p:pic>
      <p:sp>
        <p:nvSpPr>
          <p:cNvPr id="10" name="포트폴리오 화면은 로컬 제작본 기준입니다.">
            <a:extLst xmlns:a="http://schemas.openxmlformats.org/drawingml/2006/main">
              <a:ext uri="{FF2B5EF4-FFF2-40B4-BE49-F238E27FC236}">
                <a16:creationId xmlns:a16="http://schemas.microsoft.com/office/drawing/2014/main" id="{E9FBABB3-EF9E-40C5-ABDE-DE0D2EBEC0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9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포트폴리오 화면은 로컬 제작본 기준입니다.</a:t>
            </a:r>
          </a:p>
        </p:txBody>
      </p:sp>
    </p:spTree>
    <p:extLst>
      <p:ext uri="{BB962C8B-B14F-4D97-AF65-F5344CB8AC3E}">
        <p14:creationId xmlns:p14="http://schemas.microsoft.com/office/powerpoint/2010/main" val="140076344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DATA &amp; INSIGHTS">
            <a:extLst xmlns:a="http://schemas.openxmlformats.org/drawingml/2006/main">
              <a:ext uri="{FF2B5EF4-FFF2-40B4-BE49-F238E27FC236}">
                <a16:creationId xmlns:a16="http://schemas.microsoft.com/office/drawing/2014/main" id="{3ADFDFDD-A387-4845-9CB8-478AC96E4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DATA &amp; INSIGHTS</a:t>
            </a:r>
          </a:p>
        </p:txBody>
      </p:sp>
      <p:sp>
        <p:nvSpPr>
          <p:cNvPr id="2" name="장사메이트">
            <a:extLst xmlns:a="http://schemas.openxmlformats.org/drawingml/2006/main">
              <a:ext uri="{FF2B5EF4-FFF2-40B4-BE49-F238E27FC236}">
                <a16:creationId xmlns:a16="http://schemas.microsoft.com/office/drawing/2014/main" id="{E2509E99-EACE-40EB-9D00-C34730BC1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장사메이트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C048EBDB-A905-401B-8ABF-818F7C505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6">
            <a:extLst xmlns:a="http://schemas.openxmlformats.org/drawingml/2006/main">
              <a:ext uri="{FF2B5EF4-FFF2-40B4-BE49-F238E27FC236}">
                <a16:creationId xmlns:a16="http://schemas.microsoft.com/office/drawing/2014/main" id="{98C4DDDD-4E86-4AD0-9145-F1576DB17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  <p:sp>
        <p:nvSpPr>
          <p:cNvPr id="5" name="판매에 필요한 데이터를&#10;한곳에서 확인하도록.">
            <a:extLst xmlns:a="http://schemas.openxmlformats.org/drawingml/2006/main">
              <a:ext uri="{FF2B5EF4-FFF2-40B4-BE49-F238E27FC236}">
                <a16:creationId xmlns:a16="http://schemas.microsoft.com/office/drawing/2014/main" id="{122FFFB6-5FE5-4049-BE83-C5E3C9B3D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238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판매에 필요한 데이터를</a:t>
            </a:r>
          </a:p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한곳에서 확인하도록.</a:t>
            </a:r>
          </a:p>
        </p:txBody>
      </p:sp>
      <p:sp>
        <p:nvSpPr>
          <p:cNvPr id="6" name="판매자가 키워드와 상품 정보를 비교하고 쇼핑 순위 변화를 확인할">
            <a:extLst xmlns:a="http://schemas.openxmlformats.org/drawingml/2006/main">
              <a:ext uri="{FF2B5EF4-FFF2-40B4-BE49-F238E27FC236}">
                <a16:creationId xmlns:a16="http://schemas.microsoft.com/office/drawing/2014/main" id="{CD4FC0D1-DEBF-410C-9B5B-E671BECD8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4143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판매자가 키워드와 상품 정보를 비교하고 쇼핑 순위 변화를 확인할 수 있도록 분석 도구를 모았습니다.</a:t>
            </a:r>
          </a:p>
        </p:txBody>
      </p:sp>
      <p:sp>
        <p:nvSpPr>
          <p:cNvPr id="7" name="주요 구성">
            <a:extLst xmlns:a="http://schemas.openxmlformats.org/drawingml/2006/main">
              <a:ext uri="{FF2B5EF4-FFF2-40B4-BE49-F238E27FC236}">
                <a16:creationId xmlns:a16="http://schemas.microsoft.com/office/drawing/2014/main" id="{C19A185A-E0F2-46ED-8162-5CFA29B50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주요 구성</a:t>
            </a:r>
          </a:p>
        </p:txBody>
      </p:sp>
      <p:sp>
        <p:nvSpPr>
          <p:cNvPr id="8" name="키워드·상품 분석&#10;쇼핑 순위 추적&#10;광고·크레딧 관리">
            <a:extLst xmlns:a="http://schemas.openxmlformats.org/drawingml/2006/main">
              <a:ext uri="{FF2B5EF4-FFF2-40B4-BE49-F238E27FC236}">
                <a16:creationId xmlns:a16="http://schemas.microsoft.com/office/drawing/2014/main" id="{BC685459-2AE0-463A-B6D9-573501BC0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2386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키워드·상품 분석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쇼핑 순위 추적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광고·크레딧 관리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a38e4c2a2847e4"/>
          <a:stretch xmlns:a="http://schemas.openxmlformats.org/drawingml/2006/main"/>
        </p:blipFill>
        <p:spPr>
          <a:xfrm xmlns:a="http://schemas.openxmlformats.org/drawingml/2006/main">
            <a:off x="7029227" y="1809750"/>
            <a:ext cx="2896047" cy="3857625"/>
          </a:xfrm>
          <a:prstGeom xmlns:a="http://schemas.openxmlformats.org/drawingml/2006/main" prst="rect">
            <a:avLst/>
          </a:prstGeom>
        </p:spPr>
      </p:pic>
      <p:sp>
        <p:nvSpPr>
          <p:cNvPr id="10" name="화면은 로컬 보관본입니다. 제공 기능은 서비스 업데이트에 따라 ">
            <a:extLst xmlns:a="http://schemas.openxmlformats.org/drawingml/2006/main">
              <a:ext uri="{FF2B5EF4-FFF2-40B4-BE49-F238E27FC236}">
                <a16:creationId xmlns:a16="http://schemas.microsoft.com/office/drawing/2014/main" id="{C9AA7FDC-42A3-4329-A70A-2211FD43F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05475"/>
            <a:ext cx="619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화면은 로컬 보관본입니다. 제공 기능은 서비스 업데이트에 따라 달라질 수 있습니다.</a:t>
            </a:r>
          </a:p>
        </p:txBody>
      </p:sp>
      <p:sp>
        <p:nvSpPr>
          <p:cNvPr id="11" name="https://jangsamate.kr/">
            <a:extLst xmlns:a="http://schemas.openxmlformats.org/drawingml/2006/main">
              <a:ext uri="{FF2B5EF4-FFF2-40B4-BE49-F238E27FC236}">
                <a16:creationId xmlns:a16="http://schemas.microsoft.com/office/drawing/2014/main" id="{342B8A0A-F996-420C-A6EA-F190C7549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124575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https://jangsamate.kr/</a:t>
            </a:r>
          </a:p>
        </p:txBody>
      </p:sp>
    </p:spTree>
    <p:extLst>
      <p:ext uri="{BB962C8B-B14F-4D97-AF65-F5344CB8AC3E}">
        <p14:creationId xmlns:p14="http://schemas.microsoft.com/office/powerpoint/2010/main" val="90586772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COMMERCE OPERATIONS">
            <a:extLst xmlns:a="http://schemas.openxmlformats.org/drawingml/2006/main">
              <a:ext uri="{FF2B5EF4-FFF2-40B4-BE49-F238E27FC236}">
                <a16:creationId xmlns:a16="http://schemas.microsoft.com/office/drawing/2014/main" id="{F88C6792-E266-4C57-B104-0CB55432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COMMERCE OPERATIONS</a:t>
            </a:r>
          </a:p>
        </p:txBody>
      </p:sp>
      <p:sp>
        <p:nvSpPr>
          <p:cNvPr id="2" name="셀싱크">
            <a:extLst xmlns:a="http://schemas.openxmlformats.org/drawingml/2006/main">
              <a:ext uri="{FF2B5EF4-FFF2-40B4-BE49-F238E27FC236}">
                <a16:creationId xmlns:a16="http://schemas.microsoft.com/office/drawing/2014/main" id="{B4AF04CE-0206-4C2C-ADD8-4468E8A7A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셀싱크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B6F5FD4A-382F-4C8C-9940-040D4437A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7">
            <a:extLst xmlns:a="http://schemas.openxmlformats.org/drawingml/2006/main">
              <a:ext uri="{FF2B5EF4-FFF2-40B4-BE49-F238E27FC236}">
                <a16:creationId xmlns:a16="http://schemas.microsoft.com/office/drawing/2014/main" id="{7E042363-9FCA-4162-96B6-4429A8035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  <p:sp>
        <p:nvSpPr>
          <p:cNvPr id="5" name="흩어진 쇼핑몰 업무를&#10;하나의 작업 공간으로.">
            <a:extLst xmlns:a="http://schemas.openxmlformats.org/drawingml/2006/main">
              <a:ext uri="{FF2B5EF4-FFF2-40B4-BE49-F238E27FC236}">
                <a16:creationId xmlns:a16="http://schemas.microsoft.com/office/drawing/2014/main" id="{4C384022-972A-4FF8-A81F-C80AE6E4F7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238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흩어진 쇼핑몰 업무를</a:t>
            </a:r>
          </a:p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하나의 작업 공간으로.</a:t>
            </a:r>
          </a:p>
        </p:txBody>
      </p:sp>
      <p:sp>
        <p:nvSpPr>
          <p:cNvPr id="6" name="주문, 상품, 재고와 동기화 작업을 하나의 작업 공간에서 확인하">
            <a:extLst xmlns:a="http://schemas.openxmlformats.org/drawingml/2006/main">
              <a:ext uri="{FF2B5EF4-FFF2-40B4-BE49-F238E27FC236}">
                <a16:creationId xmlns:a16="http://schemas.microsoft.com/office/drawing/2014/main" id="{682B2A10-61EE-4B4A-9722-F1CDA688D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4143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주문, 상품, 재고와 동기화 작업을 하나의 작업 공간에서 확인하도록 업무 화면을 구성했습니다.</a:t>
            </a:r>
          </a:p>
        </p:txBody>
      </p:sp>
      <p:sp>
        <p:nvSpPr>
          <p:cNvPr id="7" name="주요 구성">
            <a:extLst xmlns:a="http://schemas.openxmlformats.org/drawingml/2006/main">
              <a:ext uri="{FF2B5EF4-FFF2-40B4-BE49-F238E27FC236}">
                <a16:creationId xmlns:a16="http://schemas.microsoft.com/office/drawing/2014/main" id="{B0851689-F68F-4140-9E79-2E0BF24D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주요 구성</a:t>
            </a:r>
          </a:p>
        </p:txBody>
      </p:sp>
      <p:sp>
        <p:nvSpPr>
          <p:cNvPr id="8" name="운영 대시보드&#10;주문·상품·재고 관리&#10;채널 연결과 작업 센터">
            <a:extLst xmlns:a="http://schemas.openxmlformats.org/drawingml/2006/main">
              <a:ext uri="{FF2B5EF4-FFF2-40B4-BE49-F238E27FC236}">
                <a16:creationId xmlns:a16="http://schemas.microsoft.com/office/drawing/2014/main" id="{6DF51A0D-2405-4697-B6C5-64BF25AD8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2386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운영 대시보드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주문·상품·재고 관리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채널 연결과 작업 센터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1320b795764e44"/>
          <a:stretch xmlns:a="http://schemas.openxmlformats.org/drawingml/2006/main"/>
        </p:blipFill>
        <p:spPr>
          <a:xfrm xmlns:a="http://schemas.openxmlformats.org/drawingml/2006/main">
            <a:off x="5584031" y="1809750"/>
            <a:ext cx="5786438" cy="3857625"/>
          </a:xfrm>
          <a:prstGeom xmlns:a="http://schemas.openxmlformats.org/drawingml/2006/main" prst="rect">
            <a:avLst/>
          </a:prstGeom>
        </p:spPr>
      </p:pic>
      <p:sp>
        <p:nvSpPr>
          <p:cNvPr id="10" name="화면에 표시된 매출·주문·고객 정보는 데모 데이터입니다. 실제 ">
            <a:extLst xmlns:a="http://schemas.openxmlformats.org/drawingml/2006/main">
              <a:ext uri="{FF2B5EF4-FFF2-40B4-BE49-F238E27FC236}">
                <a16:creationId xmlns:a16="http://schemas.microsoft.com/office/drawing/2014/main" id="{9FE513E8-60F4-470E-BA0E-928890F4C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9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화면에 표시된 매출·주문·고객 정보는 데모 데이터입니다. 실제 운영 성과를 의미하지 않습니다.</a:t>
            </a:r>
          </a:p>
        </p:txBody>
      </p:sp>
    </p:spTree>
    <p:extLst>
      <p:ext uri="{BB962C8B-B14F-4D97-AF65-F5344CB8AC3E}">
        <p14:creationId xmlns:p14="http://schemas.microsoft.com/office/powerpoint/2010/main" val="6899969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COMMERCE PLATFORM">
            <a:extLst xmlns:a="http://schemas.openxmlformats.org/drawingml/2006/main">
              <a:ext uri="{FF2B5EF4-FFF2-40B4-BE49-F238E27FC236}">
                <a16:creationId xmlns:a16="http://schemas.microsoft.com/office/drawing/2014/main" id="{14AEB34D-B97A-4F14-9B53-A1BA53691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COMMERCE PLATFORM</a:t>
            </a:r>
          </a:p>
        </p:txBody>
      </p:sp>
      <p:sp>
        <p:nvSpPr>
          <p:cNvPr id="2" name="링크마켓">
            <a:extLst xmlns:a="http://schemas.openxmlformats.org/drawingml/2006/main">
              <a:ext uri="{FF2B5EF4-FFF2-40B4-BE49-F238E27FC236}">
                <a16:creationId xmlns:a16="http://schemas.microsoft.com/office/drawing/2014/main" id="{BCF0953A-DB20-463C-81DD-3EB0CF676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링크마켓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2FCE35E6-BD8B-43DD-88E4-32B78D1B9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8">
            <a:extLst xmlns:a="http://schemas.openxmlformats.org/drawingml/2006/main">
              <a:ext uri="{FF2B5EF4-FFF2-40B4-BE49-F238E27FC236}">
                <a16:creationId xmlns:a16="http://schemas.microsoft.com/office/drawing/2014/main" id="{34138F51-0809-475C-AE82-90077ED63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  <p:sp>
        <p:nvSpPr>
          <p:cNvPr id="5" name="함께 구매하는 경험과&#10;판매자의 운영을 연결하다.">
            <a:extLst xmlns:a="http://schemas.openxmlformats.org/drawingml/2006/main">
              <a:ext uri="{FF2B5EF4-FFF2-40B4-BE49-F238E27FC236}">
                <a16:creationId xmlns:a16="http://schemas.microsoft.com/office/drawing/2014/main" id="{5B3E9276-24FB-41B7-8A53-7D56E88A9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52625"/>
            <a:ext cx="4238625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함께 구매하는 경험과</a:t>
            </a:r>
          </a:p>
          <a:p xmlns:a="http://schemas.openxmlformats.org/drawingml/2006/main">
            <a:pPr>
              <a:def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2625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판매자의 운영을 연결하다.</a:t>
            </a:r>
          </a:p>
        </p:txBody>
      </p:sp>
      <p:sp>
        <p:nvSpPr>
          <p:cNvPr id="6" name="구매자가 공동구매에 참여하는 과정부터 판매자가 주문과 공급사 업">
            <a:extLst xmlns:a="http://schemas.openxmlformats.org/drawingml/2006/main">
              <a:ext uri="{FF2B5EF4-FFF2-40B4-BE49-F238E27FC236}">
                <a16:creationId xmlns:a16="http://schemas.microsoft.com/office/drawing/2014/main" id="{97C867FC-A79F-4A02-A455-B85E67111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05150"/>
            <a:ext cx="4143375" cy="1085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구매자가 공동구매에 참여하는 과정부터 판매자가 주문과 공급사 업무를 관리하는 과정까지 연결했습니다.</a:t>
            </a:r>
          </a:p>
        </p:txBody>
      </p:sp>
      <p:sp>
        <p:nvSpPr>
          <p:cNvPr id="7" name="주요 구성">
            <a:extLst xmlns:a="http://schemas.openxmlformats.org/drawingml/2006/main">
              <a:ext uri="{FF2B5EF4-FFF2-40B4-BE49-F238E27FC236}">
                <a16:creationId xmlns:a16="http://schemas.microsoft.com/office/drawing/2014/main" id="{71FFD0B0-0E28-48B7-82EA-1051BC1249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33900"/>
            <a:ext cx="409575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172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주요 구성</a:t>
            </a:r>
          </a:p>
        </p:txBody>
      </p:sp>
      <p:sp>
        <p:nvSpPr>
          <p:cNvPr id="8" name="상품 탐색과 공동구매&#10;주문과 고객지원&#10;판매자센터">
            <a:extLst xmlns:a="http://schemas.openxmlformats.org/drawingml/2006/main">
              <a:ext uri="{FF2B5EF4-FFF2-40B4-BE49-F238E27FC236}">
                <a16:creationId xmlns:a16="http://schemas.microsoft.com/office/drawing/2014/main" id="{29620AFB-CD22-4A63-8702-9133E479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72050"/>
            <a:ext cx="4238625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상품 탐색과 공동구매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주문과 고객지원</a:t>
            </a:r>
          </a:p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판매자센터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9c264d87814f9a"/>
          <a:stretch xmlns:a="http://schemas.openxmlformats.org/drawingml/2006/main"/>
        </p:blipFill>
        <p:spPr>
          <a:xfrm xmlns:a="http://schemas.openxmlformats.org/drawingml/2006/main">
            <a:off x="5584031" y="1809750"/>
            <a:ext cx="5786438" cy="3857625"/>
          </a:xfrm>
          <a:prstGeom xmlns:a="http://schemas.openxmlformats.org/drawingml/2006/main" prst="rect">
            <a:avLst/>
          </a:prstGeom>
        </p:spPr>
      </p:pic>
      <p:sp>
        <p:nvSpPr>
          <p:cNvPr id="10" name="화면은 실제 PG 연결 전 로컬 제작본입니다. 현재 서비스는 공">
            <a:extLst xmlns:a="http://schemas.openxmlformats.org/drawingml/2006/main">
              <a:ext uri="{FF2B5EF4-FFF2-40B4-BE49-F238E27FC236}">
                <a16:creationId xmlns:a16="http://schemas.microsoft.com/office/drawing/2014/main" id="{2A5CC151-D98C-4CF7-8316-63CFE30E2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05475"/>
            <a:ext cx="619125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125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화면은 실제 PG 연결 전 로컬 제작본입니다. 현재 서비스는 공식 사이트에서 확인할 수 있습니다.</a:t>
            </a:r>
          </a:p>
        </p:txBody>
      </p:sp>
      <p:sp>
        <p:nvSpPr>
          <p:cNvPr id="11" name="https://linkmarket.kr/">
            <a:extLst xmlns:a="http://schemas.openxmlformats.org/drawingml/2006/main">
              <a:ext uri="{FF2B5EF4-FFF2-40B4-BE49-F238E27FC236}">
                <a16:creationId xmlns:a16="http://schemas.microsoft.com/office/drawing/2014/main" id="{49C61081-FDA3-4839-BBCA-709CFFFEE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6124575"/>
            <a:ext cx="619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3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3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https://linkmarket.kr/</a:t>
            </a:r>
          </a:p>
        </p:txBody>
      </p:sp>
    </p:spTree>
    <p:extLst>
      <p:ext uri="{BB962C8B-B14F-4D97-AF65-F5344CB8AC3E}">
        <p14:creationId xmlns:p14="http://schemas.microsoft.com/office/powerpoint/2010/main" val="41777613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DEVELOPMENT SCOPE">
            <a:extLst xmlns:a="http://schemas.openxmlformats.org/drawingml/2006/main">
              <a:ext uri="{FF2B5EF4-FFF2-40B4-BE49-F238E27FC236}">
                <a16:creationId xmlns:a16="http://schemas.microsoft.com/office/drawing/2014/main" id="{E639D2F9-B28C-4B92-9BD2-6737797EF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DEVELOPMENT SCOPE</a:t>
            </a:r>
          </a:p>
        </p:txBody>
      </p:sp>
      <p:sp>
        <p:nvSpPr>
          <p:cNvPr id="2" name="사용자 화면과 운영 기능을 함께 설계합니다">
            <a:extLst xmlns:a="http://schemas.openxmlformats.org/drawingml/2006/main">
              <a:ext uri="{FF2B5EF4-FFF2-40B4-BE49-F238E27FC236}">
                <a16:creationId xmlns:a16="http://schemas.microsoft.com/office/drawing/2014/main" id="{8EE40914-C4D8-4CD1-AF28-FFD34C77C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사용자 화면과 운영 기능을 함께 설계합니다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F2DCEB76-498D-4FF1-9EB8-631CCEB38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09">
            <a:extLst xmlns:a="http://schemas.openxmlformats.org/drawingml/2006/main">
              <a:ext uri="{FF2B5EF4-FFF2-40B4-BE49-F238E27FC236}">
                <a16:creationId xmlns:a16="http://schemas.microsoft.com/office/drawing/2014/main" id="{BEFE1794-7662-4ED5-A548-19257A8A2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09</a:t>
            </a:r>
          </a:p>
        </p:txBody>
      </p:sp>
      <p:sp>
        <p:nvSpPr>
          <p:cNvPr id="5" name="정보 구조와 화면">
            <a:extLst xmlns:a="http://schemas.openxmlformats.org/drawingml/2006/main">
              <a:ext uri="{FF2B5EF4-FFF2-40B4-BE49-F238E27FC236}">
                <a16:creationId xmlns:a16="http://schemas.microsoft.com/office/drawing/2014/main" id="{D642DC0A-2016-4D43-AF43-3C0C3B8E9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81225"/>
            <a:ext cx="4914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정보 구조와 화면</a:t>
            </a:r>
          </a:p>
        </p:txBody>
      </p:sp>
      <p:sp>
        <p:nvSpPr>
          <p:cNvPr id="6" name="서비스의 목적과 방문자의 행동을 기준으로 메뉴와 화면을 구성합니">
            <a:extLst xmlns:a="http://schemas.openxmlformats.org/drawingml/2006/main">
              <a:ext uri="{FF2B5EF4-FFF2-40B4-BE49-F238E27FC236}">
                <a16:creationId xmlns:a16="http://schemas.microsoft.com/office/drawing/2014/main" id="{9A5DDD25-3FCD-43E4-B587-30221601E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49149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서비스의 목적과 방문자의 행동을 기준으로 메뉴와 화면을 구성합니다.</a:t>
            </a:r>
          </a:p>
        </p:txBody>
      </p:sp>
      <p:sp>
        <p:nvSpPr>
          <p:cNvPr id="7" name="사용자와 데이터">
            <a:extLst xmlns:a="http://schemas.openxmlformats.org/drawingml/2006/main">
              <a:ext uri="{FF2B5EF4-FFF2-40B4-BE49-F238E27FC236}">
                <a16:creationId xmlns:a16="http://schemas.microsoft.com/office/drawing/2014/main" id="{B1BD31E8-EC1D-465F-904D-45E10753E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81225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사용자와 데이터</a:t>
            </a:r>
          </a:p>
        </p:txBody>
      </p:sp>
      <p:sp>
        <p:nvSpPr>
          <p:cNvPr id="8" name="필요한 인증 방식과 데이터 흐름을 정하고 기능 간 연결을 구현합">
            <a:extLst xmlns:a="http://schemas.openxmlformats.org/drawingml/2006/main">
              <a:ext uri="{FF2B5EF4-FFF2-40B4-BE49-F238E27FC236}">
                <a16:creationId xmlns:a16="http://schemas.microsoft.com/office/drawing/2014/main" id="{78308599-1EF5-4D14-826F-76C82C5C7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72415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필요한 인증 방식과 데이터 흐름을 정하고 기능 간 연결을 구현합니다.</a:t>
            </a:r>
          </a:p>
        </p:txBody>
      </p:sp>
      <p:sp>
        <p:nvSpPr>
          <p:cNvPr id="9" name="운영 화면">
            <a:extLst xmlns:a="http://schemas.openxmlformats.org/drawingml/2006/main">
              <a:ext uri="{FF2B5EF4-FFF2-40B4-BE49-F238E27FC236}">
                <a16:creationId xmlns:a16="http://schemas.microsoft.com/office/drawing/2014/main" id="{2770EA21-0AA8-4A51-A865-019263565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67200"/>
            <a:ext cx="49149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운영 화면</a:t>
            </a:r>
          </a:p>
        </p:txBody>
      </p:sp>
      <p:sp>
        <p:nvSpPr>
          <p:cNvPr id="10" name="상품, 주문, 재고와 같은 관리 업무를 사용 맥락에 맞게 구성합">
            <a:extLst xmlns:a="http://schemas.openxmlformats.org/drawingml/2006/main">
              <a:ext uri="{FF2B5EF4-FFF2-40B4-BE49-F238E27FC236}">
                <a16:creationId xmlns:a16="http://schemas.microsoft.com/office/drawing/2014/main" id="{853B0D6D-12A6-4D1E-A12F-B7DEA6F01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0125"/>
            <a:ext cx="49149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상품, 주문, 재고와 같은 관리 업무를 사용 맥락에 맞게 구성합니다.</a:t>
            </a:r>
          </a:p>
        </p:txBody>
      </p:sp>
      <p:sp>
        <p:nvSpPr>
          <p:cNvPr id="11" name="반응형과 사용성">
            <a:extLst xmlns:a="http://schemas.openxmlformats.org/drawingml/2006/main">
              <a:ext uri="{FF2B5EF4-FFF2-40B4-BE49-F238E27FC236}">
                <a16:creationId xmlns:a16="http://schemas.microsoft.com/office/drawing/2014/main" id="{4F5624B0-6BEC-41A8-987B-0D22EE12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67200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반응형과 사용성</a:t>
            </a:r>
          </a:p>
        </p:txBody>
      </p:sp>
      <p:sp>
        <p:nvSpPr>
          <p:cNvPr id="12" name="PC와 모바일에서 정보와 주요 기능을 사용할 수 있도록 화면을 ">
            <a:extLst xmlns:a="http://schemas.openxmlformats.org/drawingml/2006/main">
              <a:ext uri="{FF2B5EF4-FFF2-40B4-BE49-F238E27FC236}">
                <a16:creationId xmlns:a16="http://schemas.microsoft.com/office/drawing/2014/main" id="{2CE0614E-9003-491B-8587-327C49C6B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810125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PC와 모바일에서 정보와 주요 기능을 사용할 수 있도록 화면을 점검합니다.</a:t>
            </a:r>
          </a:p>
        </p:txBody>
      </p:sp>
    </p:spTree>
    <p:extLst>
      <p:ext uri="{BB962C8B-B14F-4D97-AF65-F5344CB8AC3E}">
        <p14:creationId xmlns:p14="http://schemas.microsoft.com/office/powerpoint/2010/main" val="17070862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WORKING PROCESS">
            <a:extLst xmlns:a="http://schemas.openxmlformats.org/drawingml/2006/main">
              <a:ext uri="{FF2B5EF4-FFF2-40B4-BE49-F238E27FC236}">
                <a16:creationId xmlns:a16="http://schemas.microsoft.com/office/drawing/2014/main" id="{42D5F0B6-837E-4361-AC03-D78B0DAE0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WORKING PROCESS</a:t>
            </a:r>
          </a:p>
        </p:txBody>
      </p:sp>
      <p:sp>
        <p:nvSpPr>
          <p:cNvPr id="2" name="프로젝트 진행 방식">
            <a:extLst xmlns:a="http://schemas.openxmlformats.org/drawingml/2006/main">
              <a:ext uri="{FF2B5EF4-FFF2-40B4-BE49-F238E27FC236}">
                <a16:creationId xmlns:a16="http://schemas.microsoft.com/office/drawing/2014/main" id="{50B86C5D-C401-43B6-B3F5-80F6835BB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프로젝트 진행 방식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2DAA0376-BF51-4099-BBFC-C80A27266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10">
            <a:extLst xmlns:a="http://schemas.openxmlformats.org/drawingml/2006/main">
              <a:ext uri="{FF2B5EF4-FFF2-40B4-BE49-F238E27FC236}">
                <a16:creationId xmlns:a16="http://schemas.microsoft.com/office/drawing/2014/main" id="{29E6F92E-8D43-42DF-9C22-B872F2F94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10</a:t>
            </a:r>
          </a:p>
        </p:txBody>
      </p:sp>
      <p:sp>
        <p:nvSpPr>
          <p:cNvPr id="5" name="01">
            <a:extLst xmlns:a="http://schemas.openxmlformats.org/drawingml/2006/main">
              <a:ext uri="{FF2B5EF4-FFF2-40B4-BE49-F238E27FC236}">
                <a16:creationId xmlns:a16="http://schemas.microsoft.com/office/drawing/2014/main" id="{02A33D63-1D7F-4D92-817B-01FAE4B3B0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4787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01</a:t>
            </a:r>
          </a:p>
        </p:txBody>
      </p:sp>
      <p:sp>
        <p:nvSpPr>
          <p:cNvPr id="6" name="목적과 범위 정리">
            <a:extLst xmlns:a="http://schemas.openxmlformats.org/drawingml/2006/main">
              <a:ext uri="{FF2B5EF4-FFF2-40B4-BE49-F238E27FC236}">
                <a16:creationId xmlns:a16="http://schemas.microsoft.com/office/drawing/2014/main" id="{4351E8A8-6568-46F5-A620-B8A51E9DF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047875"/>
            <a:ext cx="3676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목적과 범위 정리</a:t>
            </a:r>
          </a:p>
        </p:txBody>
      </p:sp>
      <p:sp>
        <p:nvSpPr>
          <p:cNvPr id="7" name="사업의 목적, 사용자, 필요한 기능과 우선순위를 확인합니다.">
            <a:extLst xmlns:a="http://schemas.openxmlformats.org/drawingml/2006/main">
              <a:ext uri="{FF2B5EF4-FFF2-40B4-BE49-F238E27FC236}">
                <a16:creationId xmlns:a16="http://schemas.microsoft.com/office/drawing/2014/main" id="{68964B50-DBDB-49E3-97A5-0512A77F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47875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사업의 목적, 사용자, 필요한 기능과 우선순위를 확인합니다.</a:t>
            </a:r>
          </a:p>
        </p:txBody>
      </p:sp>
      <p:sp>
        <p:nvSpPr>
          <p:cNvPr id="8" name="02">
            <a:extLst xmlns:a="http://schemas.openxmlformats.org/drawingml/2006/main">
              <a:ext uri="{FF2B5EF4-FFF2-40B4-BE49-F238E27FC236}">
                <a16:creationId xmlns:a16="http://schemas.microsoft.com/office/drawing/2014/main" id="{E44CA189-3AA5-45CE-A9B4-6EDB8B7F9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  <p:sp>
        <p:nvSpPr>
          <p:cNvPr id="9" name="화면과 흐름 설계">
            <a:extLst xmlns:a="http://schemas.openxmlformats.org/drawingml/2006/main">
              <a:ext uri="{FF2B5EF4-FFF2-40B4-BE49-F238E27FC236}">
                <a16:creationId xmlns:a16="http://schemas.microsoft.com/office/drawing/2014/main" id="{73662B41-7A5B-4868-A737-77EA0B70B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028950"/>
            <a:ext cx="3676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화면과 흐름 설계</a:t>
            </a:r>
          </a:p>
        </p:txBody>
      </p:sp>
      <p:sp>
        <p:nvSpPr>
          <p:cNvPr id="10" name="정보 구조와 화면 구성을 정리하고 디자인 방향을 맞춥니다.">
            <a:extLst xmlns:a="http://schemas.openxmlformats.org/drawingml/2006/main">
              <a:ext uri="{FF2B5EF4-FFF2-40B4-BE49-F238E27FC236}">
                <a16:creationId xmlns:a16="http://schemas.microsoft.com/office/drawing/2014/main" id="{0FB955FE-CA63-49A5-9336-6A8033C90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028950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정보 구조와 화면 구성을 정리하고 디자인 방향을 맞춥니다.</a:t>
            </a:r>
          </a:p>
        </p:txBody>
      </p:sp>
      <p:sp>
        <p:nvSpPr>
          <p:cNvPr id="11" name="03">
            <a:extLst xmlns:a="http://schemas.openxmlformats.org/drawingml/2006/main">
              <a:ext uri="{FF2B5EF4-FFF2-40B4-BE49-F238E27FC236}">
                <a16:creationId xmlns:a16="http://schemas.microsoft.com/office/drawing/2014/main" id="{8911DC53-619B-4745-9AA4-BEFE3D66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10025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  <p:sp>
        <p:nvSpPr>
          <p:cNvPr id="12" name="구현과 검증">
            <a:extLst xmlns:a="http://schemas.openxmlformats.org/drawingml/2006/main">
              <a:ext uri="{FF2B5EF4-FFF2-40B4-BE49-F238E27FC236}">
                <a16:creationId xmlns:a16="http://schemas.microsoft.com/office/drawing/2014/main" id="{614737A3-2052-4568-9540-5881A78EC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3676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구현과 검증</a:t>
            </a:r>
          </a:p>
        </p:txBody>
      </p:sp>
      <p:sp>
        <p:nvSpPr>
          <p:cNvPr id="13" name="기능을 구현하고 PC와 모바일에서 사용 흐름을 점검합니다.">
            <a:extLst xmlns:a="http://schemas.openxmlformats.org/drawingml/2006/main">
              <a:ext uri="{FF2B5EF4-FFF2-40B4-BE49-F238E27FC236}">
                <a16:creationId xmlns:a16="http://schemas.microsoft.com/office/drawing/2014/main" id="{FD43C332-B2FE-4820-9694-FF12584C8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010025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기능을 구현하고 PC와 모바일에서 사용 흐름을 점검합니다.</a:t>
            </a:r>
          </a:p>
        </p:txBody>
      </p:sp>
      <p:sp>
        <p:nvSpPr>
          <p:cNvPr id="14" name="04">
            <a:extLst xmlns:a="http://schemas.openxmlformats.org/drawingml/2006/main">
              <a:ext uri="{FF2B5EF4-FFF2-40B4-BE49-F238E27FC236}">
                <a16:creationId xmlns:a16="http://schemas.microsoft.com/office/drawing/2014/main" id="{065E92E9-2C6C-4178-A606-B07D4894E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6667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 b="0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  <p:sp>
        <p:nvSpPr>
          <p:cNvPr id="15" name="배포와 인수">
            <a:extLst xmlns:a="http://schemas.openxmlformats.org/drawingml/2006/main">
              <a:ext uri="{FF2B5EF4-FFF2-40B4-BE49-F238E27FC236}">
                <a16:creationId xmlns:a16="http://schemas.microsoft.com/office/drawing/2014/main" id="{B72D1D2B-1581-4725-ABCF-A23BBFAE39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991100"/>
            <a:ext cx="36766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75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배포와 인수</a:t>
            </a:r>
          </a:p>
        </p:txBody>
      </p:sp>
      <p:sp>
        <p:nvSpPr>
          <p:cNvPr id="16" name="운영 환경과 설정을 확인하고 사용 방법을 전달합니다.">
            <a:extLst xmlns:a="http://schemas.openxmlformats.org/drawingml/2006/main">
              <a:ext uri="{FF2B5EF4-FFF2-40B4-BE49-F238E27FC236}">
                <a16:creationId xmlns:a16="http://schemas.microsoft.com/office/drawing/2014/main" id="{FAF1450C-0989-4267-A998-F43ADADE7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991100"/>
            <a:ext cx="5286375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운영 환경과 설정을 확인하고 사용 방법을 전달합니다.</a:t>
            </a:r>
          </a:p>
        </p:txBody>
      </p:sp>
    </p:spTree>
    <p:extLst>
      <p:ext uri="{BB962C8B-B14F-4D97-AF65-F5344CB8AC3E}">
        <p14:creationId xmlns:p14="http://schemas.microsoft.com/office/powerpoint/2010/main" val="109255563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AFBF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PROJECT BRIEF">
            <a:extLst xmlns:a="http://schemas.openxmlformats.org/drawingml/2006/main">
              <a:ext uri="{FF2B5EF4-FFF2-40B4-BE49-F238E27FC236}">
                <a16:creationId xmlns:a16="http://schemas.microsoft.com/office/drawing/2014/main" id="{6ECD5354-4B72-42EF-BFAE-CB8184AF7E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1475"/>
            <a:ext cx="10096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1">
                <a:solidFill>
                  <a:srgbClr val="236653"/>
                </a:solidFill>
                <a:latin typeface="Malgun Gothic"/>
                <a:ea typeface="Malgun Gothic"/>
                <a:cs typeface="Malgun Gothic"/>
              </a:rPr>
              <a:t>PROJECT BRIEF</a:t>
            </a:r>
          </a:p>
        </p:txBody>
      </p:sp>
      <p:sp>
        <p:nvSpPr>
          <p:cNvPr id="2" name="이런 내용부터 이야기하면 좋습니다">
            <a:extLst xmlns:a="http://schemas.openxmlformats.org/drawingml/2006/main">
              <a:ext uri="{FF2B5EF4-FFF2-40B4-BE49-F238E27FC236}">
                <a16:creationId xmlns:a16="http://schemas.microsoft.com/office/drawing/2014/main" id="{316234E2-70D8-4DB6-B6C3-5C96914FE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8200"/>
            <a:ext cx="10763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345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이런 내용부터 이야기하면 좋습니다</a:t>
            </a:r>
          </a:p>
        </p:txBody>
      </p:sp>
      <p:sp>
        <p:nvSpPr>
          <p:cNvPr id="3" name="buildwave.">
            <a:extLst xmlns:a="http://schemas.openxmlformats.org/drawingml/2006/main">
              <a:ext uri="{FF2B5EF4-FFF2-40B4-BE49-F238E27FC236}">
                <a16:creationId xmlns:a16="http://schemas.microsoft.com/office/drawing/2014/main" id="{56719962-B29D-4511-8763-DEE31BF339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4" name="11">
            <a:extLst xmlns:a="http://schemas.openxmlformats.org/drawingml/2006/main">
              <a:ext uri="{FF2B5EF4-FFF2-40B4-BE49-F238E27FC236}">
                <a16:creationId xmlns:a16="http://schemas.microsoft.com/office/drawing/2014/main" id="{34DF0C3B-BB34-4ED8-BA8D-2A98437D9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11</a:t>
            </a:r>
          </a:p>
        </p:txBody>
      </p:sp>
      <p:sp>
        <p:nvSpPr>
          <p:cNvPr id="5" name="무엇을 만들고 싶은가요?">
            <a:extLst xmlns:a="http://schemas.openxmlformats.org/drawingml/2006/main">
              <a:ext uri="{FF2B5EF4-FFF2-40B4-BE49-F238E27FC236}">
                <a16:creationId xmlns:a16="http://schemas.microsoft.com/office/drawing/2014/main" id="{CA3820A1-0A9D-4720-AB2A-74BAAFD6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24075"/>
            <a:ext cx="4905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무엇을 만들고 싶은가요?</a:t>
            </a:r>
          </a:p>
        </p:txBody>
      </p:sp>
      <p:sp>
        <p:nvSpPr>
          <p:cNvPr id="6" name="홈페이지, 신규 서비스, 쇼핑몰, 내부 관리 시스템 등 필요한 ">
            <a:extLst xmlns:a="http://schemas.openxmlformats.org/drawingml/2006/main">
              <a:ext uri="{FF2B5EF4-FFF2-40B4-BE49-F238E27FC236}">
                <a16:creationId xmlns:a16="http://schemas.microsoft.com/office/drawing/2014/main" id="{85EF3D94-5637-4DD6-BAB9-83D31E210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49053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홈페이지, 신규 서비스, 쇼핑몰, 내부 관리 시스템 등 필요한 결과물을 알려주세요.</a:t>
            </a:r>
          </a:p>
        </p:txBody>
      </p:sp>
      <p:sp>
        <p:nvSpPr>
          <p:cNvPr id="7" name="누가 사용하나요?">
            <a:extLst xmlns:a="http://schemas.openxmlformats.org/drawingml/2006/main">
              <a:ext uri="{FF2B5EF4-FFF2-40B4-BE49-F238E27FC236}">
                <a16:creationId xmlns:a16="http://schemas.microsoft.com/office/drawing/2014/main" id="{973862EE-A784-40CB-B7DE-16D070C3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124075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누가 사용하나요?</a:t>
            </a:r>
          </a:p>
        </p:txBody>
      </p:sp>
      <p:sp>
        <p:nvSpPr>
          <p:cNvPr id="8" name="방문 고객과 실제 운영자의 역할, 자주 하는 행동을 함께 정리합">
            <a:extLst xmlns:a="http://schemas.openxmlformats.org/drawingml/2006/main">
              <a:ext uri="{FF2B5EF4-FFF2-40B4-BE49-F238E27FC236}">
                <a16:creationId xmlns:a16="http://schemas.microsoft.com/office/drawing/2014/main" id="{6E24E685-72E7-433C-AA25-42FB4DA68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667000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방문 고객과 실제 운영자의 역할, 자주 하는 행동을 함께 정리합니다.</a:t>
            </a:r>
          </a:p>
        </p:txBody>
      </p:sp>
      <p:sp>
        <p:nvSpPr>
          <p:cNvPr id="9" name="어떤 기능이 필요한가요?">
            <a:extLst xmlns:a="http://schemas.openxmlformats.org/drawingml/2006/main">
              <a:ext uri="{FF2B5EF4-FFF2-40B4-BE49-F238E27FC236}">
                <a16:creationId xmlns:a16="http://schemas.microsoft.com/office/drawing/2014/main" id="{0E4F9E18-050C-4D93-9291-8693F3F9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29100"/>
            <a:ext cx="4905375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어떤 기능이 필요한가요?</a:t>
            </a:r>
          </a:p>
        </p:txBody>
      </p:sp>
      <p:sp>
        <p:nvSpPr>
          <p:cNvPr id="10" name="꼭 필요한 기능과 나중에 추가할 기능을 구분해 제작 범위를 정합">
            <a:extLst xmlns:a="http://schemas.openxmlformats.org/drawingml/2006/main">
              <a:ext uri="{FF2B5EF4-FFF2-40B4-BE49-F238E27FC236}">
                <a16:creationId xmlns:a16="http://schemas.microsoft.com/office/drawing/2014/main" id="{26BF8266-A47B-4515-95EC-01E9107F3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72025"/>
            <a:ext cx="4905375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꼭 필요한 기능과 나중에 추가할 기능을 구분해 제작 범위를 정합니다.</a:t>
            </a:r>
          </a:p>
        </p:txBody>
      </p:sp>
      <p:sp>
        <p:nvSpPr>
          <p:cNvPr id="11" name="일정과 자료가 있나요?">
            <a:extLst xmlns:a="http://schemas.openxmlformats.org/drawingml/2006/main">
              <a:ext uri="{FF2B5EF4-FFF2-40B4-BE49-F238E27FC236}">
                <a16:creationId xmlns:a16="http://schemas.microsoft.com/office/drawing/2014/main" id="{5AABD9CF-8F12-4B02-AB1C-9E25A2200F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229100"/>
            <a:ext cx="48577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1">
                <a:solidFill>
                  <a:srgbClr val="102B29"/>
                </a:solidFill>
                <a:latin typeface="Malgun Gothic"/>
                <a:ea typeface="Malgun Gothic"/>
                <a:cs typeface="Malgun Gothic"/>
              </a:rPr>
              <a:t>일정과 자료가 있나요?</a:t>
            </a:r>
          </a:p>
        </p:txBody>
      </p:sp>
      <p:sp>
        <p:nvSpPr>
          <p:cNvPr id="12" name="희망 일정과 참고 사이트, 기존 디자인·콘텐츠가 있다면 검토에 ">
            <a:extLst xmlns:a="http://schemas.openxmlformats.org/drawingml/2006/main">
              <a:ext uri="{FF2B5EF4-FFF2-40B4-BE49-F238E27FC236}">
                <a16:creationId xmlns:a16="http://schemas.microsoft.com/office/drawing/2014/main" id="{3CB372BB-0B20-4D5A-8D6A-CE3E27A6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4772025"/>
            <a:ext cx="4857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defRPr>
            </a:pPr>
            <a:r>
              <a:rPr sz="1800" b="0">
                <a:solidFill>
                  <a:srgbClr val="5D7167"/>
                </a:solidFill>
                <a:latin typeface="Malgun Gothic"/>
                <a:ea typeface="Malgun Gothic"/>
                <a:cs typeface="Malgun Gothic"/>
              </a:rPr>
              <a:t>희망 일정과 참고 사이트, 기존 디자인·콘텐츠가 있다면 검토에 활용합니다.</a:t>
            </a:r>
          </a:p>
        </p:txBody>
      </p:sp>
    </p:spTree>
    <p:extLst>
      <p:ext uri="{BB962C8B-B14F-4D97-AF65-F5344CB8AC3E}">
        <p14:creationId xmlns:p14="http://schemas.microsoft.com/office/powerpoint/2010/main" val="198892150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102B2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buildwave.">
            <a:extLst xmlns:a="http://schemas.openxmlformats.org/drawingml/2006/main">
              <a:ext uri="{FF2B5EF4-FFF2-40B4-BE49-F238E27FC236}">
                <a16:creationId xmlns:a16="http://schemas.microsoft.com/office/drawing/2014/main" id="{61956B08-ABF0-4098-89E8-ED9E71BC5F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817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200" b="1">
                <a:solidFill>
                  <a:srgbClr val="CFD8D1"/>
                </a:solidFill>
                <a:latin typeface="Malgun Gothic"/>
                <a:ea typeface="Malgun Gothic"/>
                <a:cs typeface="Malgun Gothic"/>
              </a:defRPr>
            </a:pPr>
            <a:r>
              <a:rPr sz="1200" b="1">
                <a:solidFill>
                  <a:srgbClr val="CFD8D1"/>
                </a:solidFill>
                <a:latin typeface="Malgun Gothic"/>
                <a:ea typeface="Malgun Gothic"/>
                <a:cs typeface="Malgun Gothic"/>
              </a:rPr>
              <a:t>buildwave.</a:t>
            </a:r>
          </a:p>
        </p:txBody>
      </p:sp>
      <p:sp>
        <p:nvSpPr>
          <p:cNvPr id="2" name="12">
            <a:extLst xmlns:a="http://schemas.openxmlformats.org/drawingml/2006/main">
              <a:ext uri="{FF2B5EF4-FFF2-40B4-BE49-F238E27FC236}">
                <a16:creationId xmlns:a16="http://schemas.microsoft.com/office/drawing/2014/main" id="{B2D2D77E-7019-4FD1-AD36-0F40774A4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81750"/>
            <a:ext cx="47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050" b="0">
                <a:solidFill>
                  <a:srgbClr val="CFD8D1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 b="0">
                <a:solidFill>
                  <a:srgbClr val="CFD8D1"/>
                </a:solidFill>
                <a:latin typeface="Malgun Gothic"/>
                <a:ea typeface="Malgun Gothic"/>
                <a:cs typeface="Malgun Gothic"/>
              </a:rPr>
              <a:t>12</a:t>
            </a:r>
          </a:p>
        </p:txBody>
      </p:sp>
      <p:sp>
        <p:nvSpPr>
          <p:cNvPr id="3" name="LET’S BUILD TOGETHER">
            <a:extLst xmlns:a="http://schemas.openxmlformats.org/drawingml/2006/main">
              <a:ext uri="{FF2B5EF4-FFF2-40B4-BE49-F238E27FC236}">
                <a16:creationId xmlns:a16="http://schemas.microsoft.com/office/drawing/2014/main" id="{72E03BAE-A27C-4D55-A832-246027284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2390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D2EF85"/>
                </a:solidFill>
                <a:latin typeface="Malgun Gothic"/>
                <a:ea typeface="Malgun Gothic"/>
                <a:cs typeface="Malgun Gothic"/>
              </a:defRPr>
            </a:pPr>
            <a:r>
              <a:rPr sz="1425" b="1">
                <a:solidFill>
                  <a:srgbClr val="D2EF85"/>
                </a:solidFill>
                <a:latin typeface="Malgun Gothic"/>
                <a:ea typeface="Malgun Gothic"/>
                <a:cs typeface="Malgun Gothic"/>
              </a:rPr>
              <a:t>LET’S BUILD TOGETHER</a:t>
            </a:r>
          </a:p>
        </p:txBody>
      </p:sp>
      <p:sp>
        <p:nvSpPr>
          <p:cNvPr id="4" name="다음 프로젝트는&#10;함께 만들어볼까요?">
            <a:extLst xmlns:a="http://schemas.openxmlformats.org/drawingml/2006/main">
              <a:ext uri="{FF2B5EF4-FFF2-40B4-BE49-F238E27FC236}">
                <a16:creationId xmlns:a16="http://schemas.microsoft.com/office/drawing/2014/main" id="{EFCE4621-9979-4EC5-97C6-2003F950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19300"/>
            <a:ext cx="1066800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5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다음 프로젝트는</a:t>
            </a:r>
          </a:p>
          <a:p xmlns:a="http://schemas.openxmlformats.org/drawingml/2006/main">
            <a:pPr>
              <a:defRPr sz="5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510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함께 만들어볼까요?</a:t>
            </a:r>
          </a:p>
        </p:txBody>
      </p:sp>
      <p:sp>
        <p:nvSpPr>
          <p:cNvPr id="5" name="새로운 시작도, 기존 서비스의 변화도 좋습니다.">
            <a:extLst xmlns:a="http://schemas.openxmlformats.org/drawingml/2006/main">
              <a:ext uri="{FF2B5EF4-FFF2-40B4-BE49-F238E27FC236}">
                <a16:creationId xmlns:a16="http://schemas.microsoft.com/office/drawing/2014/main" id="{83F26D10-C511-4240-A3C7-8CF57BF9F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25767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C5D3C9"/>
                </a:solidFill>
                <a:latin typeface="Malgun Gothic"/>
                <a:ea typeface="Malgun Gothic"/>
                <a:cs typeface="Malgun Gothic"/>
              </a:defRPr>
            </a:pPr>
            <a:r>
              <a:rPr sz="2100" b="0">
                <a:solidFill>
                  <a:srgbClr val="C5D3C9"/>
                </a:solidFill>
                <a:latin typeface="Malgun Gothic"/>
                <a:ea typeface="Malgun Gothic"/>
                <a:cs typeface="Malgun Gothic"/>
              </a:rPr>
              <a:t>새로운 시작도, 기존 서비스의 변화도 좋습니다.</a:t>
            </a:r>
          </a:p>
        </p:txBody>
      </p:sp>
      <p:sp>
        <p:nvSpPr>
          <p:cNvPr id="6" name="admin@buildwave.kr">
            <a:extLst xmlns:a="http://schemas.openxmlformats.org/drawingml/2006/main">
              <a:ext uri="{FF2B5EF4-FFF2-40B4-BE49-F238E27FC236}">
                <a16:creationId xmlns:a16="http://schemas.microsoft.com/office/drawing/2014/main" id="{6766BBD7-565A-49BB-8E94-70EFA5EA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76850"/>
            <a:ext cx="9525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850" b="0">
                <a:solidFill>
                  <a:srgbClr val="D2EF85"/>
                </a:solidFill>
                <a:latin typeface="Malgun Gothic"/>
                <a:ea typeface="Malgun Gothic"/>
                <a:cs typeface="Malgun Gothic"/>
              </a:defRPr>
            </a:pPr>
            <a:r>
              <a:rPr sz="2850" b="0">
                <a:solidFill>
                  <a:srgbClr val="D2EF85"/>
                </a:solidFill>
                <a:latin typeface="Malgun Gothic"/>
                <a:ea typeface="Malgun Gothic"/>
                <a:cs typeface="Malgun Gothic"/>
              </a:rPr>
              <a:t>admin@buildwave.kr</a:t>
            </a:r>
          </a:p>
        </p:txBody>
      </p:sp>
    </p:spTree>
    <p:extLst>
      <p:ext uri="{BB962C8B-B14F-4D97-AF65-F5344CB8AC3E}">
        <p14:creationId xmlns:p14="http://schemas.microsoft.com/office/powerpoint/2010/main" val="66090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2026-10-08T07:53:00.6980000Z</dcterms:created>
  <dcterms:modified xsi:type="dcterms:W3CDTF">2026-10-08T07:53:00.6980000Z</dcterms:modified>
</coreProperties>
</file>